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31.xml" ContentType="application/vnd.openxmlformats-officedocument.presentationml.slideLayout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72" r:id="rId2"/>
    <p:sldMasterId id="2147483684" r:id="rId3"/>
    <p:sldMasterId id="2147483660" r:id="rId4"/>
  </p:sldMasterIdLst>
  <p:notesMasterIdLst>
    <p:notesMasterId r:id="rId72"/>
  </p:notesMasterIdLst>
  <p:sldIdLst>
    <p:sldId id="262" r:id="rId5"/>
    <p:sldId id="261" r:id="rId6"/>
    <p:sldId id="260" r:id="rId7"/>
    <p:sldId id="257" r:id="rId8"/>
    <p:sldId id="319" r:id="rId9"/>
    <p:sldId id="320" r:id="rId10"/>
    <p:sldId id="321" r:id="rId11"/>
    <p:sldId id="323" r:id="rId12"/>
    <p:sldId id="267" r:id="rId13"/>
    <p:sldId id="283" r:id="rId14"/>
    <p:sldId id="311" r:id="rId15"/>
    <p:sldId id="312" r:id="rId16"/>
    <p:sldId id="284" r:id="rId17"/>
    <p:sldId id="285" r:id="rId18"/>
    <p:sldId id="313" r:id="rId19"/>
    <p:sldId id="314" r:id="rId20"/>
    <p:sldId id="315" r:id="rId21"/>
    <p:sldId id="316" r:id="rId22"/>
    <p:sldId id="317" r:id="rId23"/>
    <p:sldId id="318" r:id="rId24"/>
    <p:sldId id="289" r:id="rId25"/>
    <p:sldId id="324" r:id="rId26"/>
    <p:sldId id="266" r:id="rId27"/>
    <p:sldId id="268" r:id="rId28"/>
    <p:sldId id="269" r:id="rId29"/>
    <p:sldId id="294" r:id="rId30"/>
    <p:sldId id="271" r:id="rId31"/>
    <p:sldId id="272" r:id="rId32"/>
    <p:sldId id="273" r:id="rId33"/>
    <p:sldId id="274" r:id="rId34"/>
    <p:sldId id="276" r:id="rId35"/>
    <p:sldId id="277" r:id="rId36"/>
    <p:sldId id="278" r:id="rId37"/>
    <p:sldId id="281" r:id="rId38"/>
    <p:sldId id="282" r:id="rId39"/>
    <p:sldId id="325" r:id="rId40"/>
    <p:sldId id="295" r:id="rId41"/>
    <p:sldId id="299" r:id="rId42"/>
    <p:sldId id="310" r:id="rId43"/>
    <p:sldId id="302" r:id="rId44"/>
    <p:sldId id="303" r:id="rId45"/>
    <p:sldId id="305" r:id="rId46"/>
    <p:sldId id="329" r:id="rId47"/>
    <p:sldId id="309" r:id="rId48"/>
    <p:sldId id="308" r:id="rId49"/>
    <p:sldId id="301" r:id="rId50"/>
    <p:sldId id="300" r:id="rId51"/>
    <p:sldId id="330" r:id="rId52"/>
    <p:sldId id="307" r:id="rId53"/>
    <p:sldId id="326" r:id="rId54"/>
    <p:sldId id="279" r:id="rId55"/>
    <p:sldId id="280" r:id="rId56"/>
    <p:sldId id="286" r:id="rId57"/>
    <p:sldId id="287" r:id="rId58"/>
    <p:sldId id="288" r:id="rId59"/>
    <p:sldId id="290" r:id="rId60"/>
    <p:sldId id="291" r:id="rId61"/>
    <p:sldId id="292" r:id="rId62"/>
    <p:sldId id="296" r:id="rId63"/>
    <p:sldId id="297" r:id="rId64"/>
    <p:sldId id="298" r:id="rId65"/>
    <p:sldId id="304" r:id="rId66"/>
    <p:sldId id="331" r:id="rId67"/>
    <p:sldId id="332" r:id="rId68"/>
    <p:sldId id="334" r:id="rId69"/>
    <p:sldId id="333" r:id="rId70"/>
    <p:sldId id="328" r:id="rId7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33454"/>
    <a:srgbClr val="16C79A"/>
    <a:srgbClr val="0D6085"/>
    <a:srgbClr val="0C7185"/>
    <a:srgbClr val="057092"/>
    <a:srgbClr val="F8F1F1"/>
    <a:srgbClr val="010005"/>
    <a:srgbClr val="27C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000000-0000-0000-0000-000000000000}" v="2841" dt="2021-03-08T04:53:52.988"/>
    <p1510:client id="{5AD6C879-7B5B-4488-A630-97688E71B1C7}" v="2171" dt="2021-03-08T04:37:05.487"/>
    <p1510:client id="{C365391A-350A-4080-9FED-B26063A461D3}" v="1278" dt="2021-03-08T18:25:06.65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viewProps" Target="viewProps.xml"/><Relationship Id="rId79" Type="http://schemas.openxmlformats.org/officeDocument/2006/relationships/customXml" Target="../customXml/item2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microsoft.com/office/2015/10/relationships/revisionInfo" Target="revisionInfo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notesMaster" Target="notesMasters/notesMaster1.xml"/><Relationship Id="rId80" Type="http://schemas.openxmlformats.org/officeDocument/2006/relationships/customXml" Target="../customXml/item3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presProps" Target="presProps.xml"/><Relationship Id="rId78" Type="http://schemas.openxmlformats.org/officeDocument/2006/relationships/customXml" Target="../customXml/item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tableStyles" Target="tableStyle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3DF0C5-6087-440F-8720-9D3EBCF9119D}" type="datetimeFigureOut">
              <a:rPr lang="en-US" smtClean="0"/>
              <a:t>3/7/2021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BABD0B-F282-430E-9AD1-171BC9F62F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2874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9FE7F61C-F955-4E37-B2EE-E430BD168A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7321982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B2389-93AC-47A9-88CD-0B778B9EF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8BCFA0-C520-470F-973E-B7A9D2443F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73E5CA-E520-4C79-892C-C762BD9B6A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EE486E-3895-4A48-B3C0-AE1E194A9B14}" type="datetimeFigureOut">
              <a:rPr lang="en-US" smtClean="0"/>
              <a:t>3/7/2021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8DAD54-222F-4FB0-8690-48D74506A9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0C5A5F-212F-40ED-A0D1-004AAA836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BA26E-197B-4E94-A018-3B8DD2713B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771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4216A3F-8F00-44D5-95B8-0F86DE8579F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41D4A8-8DD1-42D2-9E0F-83278FC0EC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66252E-5152-437D-A3D7-2A38BA4F5D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EE486E-3895-4A48-B3C0-AE1E194A9B14}" type="datetimeFigureOut">
              <a:rPr lang="en-US" smtClean="0"/>
              <a:t>3/7/2021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25F681-9527-4EC1-BD8B-46AD1A1CA6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CD0006-CBDE-43AD-86BA-9F2B2CC3A6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BA26E-197B-4E94-A018-3B8DD2713B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2278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0A2EDD-96E3-4BED-9C7B-F70AF73A4D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0150FA4-F376-4975-9532-8CA0FF57F3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1EE05A-7E6B-4940-8FB1-45E5BF7785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15E3F-2AC2-47FB-9839-073D20F8D172}" type="datetimeFigureOut">
              <a:rPr lang="en-US" smtClean="0"/>
              <a:t>3/7/2021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80976F-DD56-4BC3-9CFF-88958B700C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6C3700-BDE0-4CD4-966E-CC74023DB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AF7F4-DCFB-44E9-B77D-AD837058D1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8558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2472C-3BB4-4FBD-A952-C5A73B326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39E206-0C0E-483B-9B43-9534A9D64B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C032EE-6787-4CE1-89C8-F653D47D4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15E3F-2AC2-47FB-9839-073D20F8D172}" type="datetimeFigureOut">
              <a:rPr lang="en-US" smtClean="0"/>
              <a:t>3/7/2021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EE8ED9-19E5-4B85-97EF-44BF4D580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FAFFC5-3029-4BB8-BD62-E57315454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AF7F4-DCFB-44E9-B77D-AD837058D1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1665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507825-AAE8-4F72-A1AF-5BEA9EE17E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754ABF-D2AA-45E5-84C6-D721D3D4C5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D0B371-7ABF-48A6-B3B0-294FACF185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15E3F-2AC2-47FB-9839-073D20F8D172}" type="datetimeFigureOut">
              <a:rPr lang="en-US" smtClean="0"/>
              <a:t>3/7/2021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9F40FE-616D-4B7D-993F-55A29A439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10A955-3DA6-487A-AF20-1DE1201BFE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AF7F4-DCFB-44E9-B77D-AD837058D1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0112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726CD5-B8C9-410D-8C31-E040DA50B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5A75C8-8637-4046-81DE-76F7B90993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F05873-E934-427F-A256-CD162706EE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372B5F-CA99-4A8E-9A21-1AB1BCC6E0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15E3F-2AC2-47FB-9839-073D20F8D172}" type="datetimeFigureOut">
              <a:rPr lang="en-US" smtClean="0"/>
              <a:t>3/7/2021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244F86-B62E-4487-9D93-6BACE843F8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41EEBC-C761-4606-8F89-B3DD264E6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AF7F4-DCFB-44E9-B77D-AD837058D1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4863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F35C1-1C06-401C-A688-06C3D0601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EEE64D-8D71-41A4-B317-776145CC2E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B8C3D9-A24A-465D-9129-23783B7291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597A21C-2279-4474-8D9D-4D82FDE0A9F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F71C7DA-ECBC-4F3A-9080-5A69D1F80F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B155E0D-116B-47F0-88B2-7BCAC504A0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15E3F-2AC2-47FB-9839-073D20F8D172}" type="datetimeFigureOut">
              <a:rPr lang="en-US" smtClean="0"/>
              <a:t>3/7/2021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55ECBE8-A78F-4A2B-A54A-5196DBE107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F66DD66-A2F2-442D-9DD9-9E50484021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AF7F4-DCFB-44E9-B77D-AD837058D1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8172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C97C7-F3B5-464C-A3A5-E4B79524E5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4AC5BB-09E0-4078-914F-6B7C6BB6BF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15E3F-2AC2-47FB-9839-073D20F8D172}" type="datetimeFigureOut">
              <a:rPr lang="en-US" smtClean="0"/>
              <a:t>3/7/2021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3C3E77-8F0B-45C4-BC72-ED6C0212B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BF9402-29D5-4490-9F7E-DC90E5F0A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AF7F4-DCFB-44E9-B77D-AD837058D1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79525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C684019-D53F-408E-9D54-E66BA3397D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15E3F-2AC2-47FB-9839-073D20F8D172}" type="datetimeFigureOut">
              <a:rPr lang="en-US" smtClean="0"/>
              <a:t>3/7/2021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1C84174-DC53-4389-9122-D00AB53396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757A58-9143-4BCB-AD08-FC3BAE09E2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AF7F4-DCFB-44E9-B77D-AD837058D1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20184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EFC91-64B7-4E14-B735-1B393FDE5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DE5A69-9B78-4F09-8355-B1B6319CCE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AC36C0-F317-472D-83D5-4364F02EC3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9F112D-9DD1-462B-A84C-30AA5B2CF4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15E3F-2AC2-47FB-9839-073D20F8D172}" type="datetimeFigureOut">
              <a:rPr lang="en-US" smtClean="0"/>
              <a:t>3/7/2021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97967A-7158-4B05-AB4C-4B0F1FC28B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2FEF55-E861-446B-A392-3570D26DD0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AF7F4-DCFB-44E9-B77D-AD837058D1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3238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2A1B0-389D-4116-A4D4-D1295A67E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146C6A-F62D-4EBA-93DD-A0757534DB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E960F2-9552-49C1-B06C-4928B0A0C4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EE486E-3895-4A48-B3C0-AE1E194A9B14}" type="datetimeFigureOut">
              <a:rPr lang="en-US" smtClean="0"/>
              <a:t>3/7/2021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9BC901-375F-4CE5-9484-060A79289E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ACF439-80EC-435B-A78F-D90138B56C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BA26E-197B-4E94-A018-3B8DD2713B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38580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990F6-F56F-4AD3-86CF-C1CAA6EB3A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574C3BF-3402-4126-8FB5-79EE56E9FE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B6125C-6E83-477F-BE27-F38EA0E46D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74F6EE-8A3E-44FA-877A-17779E8DCE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15E3F-2AC2-47FB-9839-073D20F8D172}" type="datetimeFigureOut">
              <a:rPr lang="en-US" smtClean="0"/>
              <a:t>3/7/2021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C2336D-0B08-4EDD-84C9-93F0EA953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F4868F-AA24-4231-8B72-5490EDD7CE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AF7F4-DCFB-44E9-B77D-AD837058D1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81550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CD5A1F-B820-44CE-90B5-5C06E0C3A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35ECF7-7D52-4796-91B7-0D1AF97051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C51926-8296-4B6A-80A6-B79019A764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15E3F-2AC2-47FB-9839-073D20F8D172}" type="datetimeFigureOut">
              <a:rPr lang="en-US" smtClean="0"/>
              <a:t>3/7/2021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C5831F-D63B-46E7-966B-452C3BB4C3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4D9B8F-9699-4899-9CED-E5AA66B25D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AF7F4-DCFB-44E9-B77D-AD837058D1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9545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DFF03D3-AFD5-4517-AE8E-2C81D679F42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95DA5BD-85A3-482D-8B5D-72B9F666B4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AF530A-44EF-41F5-AA22-D102F3BAF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15E3F-2AC2-47FB-9839-073D20F8D172}" type="datetimeFigureOut">
              <a:rPr lang="en-US" smtClean="0"/>
              <a:t>3/7/2021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46D6C4-F892-4563-BD98-701F226273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066C93-D744-4097-98E2-788D486ED2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AF7F4-DCFB-44E9-B77D-AD837058D1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42053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9C3DC-2A8F-4310-A42B-6D44BD30BA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F51179-ECEA-45FB-8845-C2CC09C2FA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F63BA7-D884-4C33-9BB3-E7EAC12A86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7E17F-3CA9-45D5-A9A0-B2DF548091F0}" type="datetimeFigureOut">
              <a:rPr lang="en-US" smtClean="0"/>
              <a:t>3/7/2021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1C8E25-7B53-41CF-AE31-40C2B3EFF8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FBE81D-324E-4C9E-934E-15FE149E47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DE814-A7AF-4168-B58C-EE0ABEE75C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4451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EC059C-0B14-44D0-A7CE-7373BAA40C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64DD1B-2BF1-4C4F-A2E0-8E223872ED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2B9AF5-329E-4E0D-92B0-43967384F2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7E17F-3CA9-45D5-A9A0-B2DF548091F0}" type="datetimeFigureOut">
              <a:rPr lang="en-US" smtClean="0"/>
              <a:t>3/7/2021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84C269-336A-46F1-99C9-09D08CB06A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28CC12-5637-4B94-88B1-C735E3075A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DE814-A7AF-4168-B58C-EE0ABEE75C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07696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643A1E-68B4-4386-AA90-79E26FC2E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BB0B96-1EC1-4110-AE38-06FCAEBEAB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C9228E-B1ED-421A-AF5D-2245450EF0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7E17F-3CA9-45D5-A9A0-B2DF548091F0}" type="datetimeFigureOut">
              <a:rPr lang="en-US" smtClean="0"/>
              <a:t>3/7/2021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BF01B6-6A66-48EE-88E9-BED81090B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2ADC6A-4906-4447-90A0-4E85CFE31D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DE814-A7AF-4168-B58C-EE0ABEE75C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55741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2D5B31-0A39-449F-A280-0DC91A5205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FDAA76-627E-48B6-9B5A-23AD3D5A218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6AD0EA-2A15-4B4C-AC8B-77FB1A1327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B0012A-A5B7-408F-94A7-30E80AA23F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7E17F-3CA9-45D5-A9A0-B2DF548091F0}" type="datetimeFigureOut">
              <a:rPr lang="en-US" smtClean="0"/>
              <a:t>3/7/2021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016DC3-A528-49F6-AFB0-6E7FA4FF6B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3E05EF-8448-4A07-A4D1-872DC48A6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DE814-A7AF-4168-B58C-EE0ABEE75C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29478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CF70A1-4B3C-4661-B450-6F63F8F9C2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81DD79-F1EE-4879-BF92-41DF9D11AC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6A3189-0ACE-4F51-9DCE-ACC44E6101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9231C6B-C5F1-441C-9AE2-EEB3BB78DA4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9002750-DBC3-4F26-B266-B53096B79FA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698E336-2BA2-49E1-BAED-01C474E1A1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7E17F-3CA9-45D5-A9A0-B2DF548091F0}" type="datetimeFigureOut">
              <a:rPr lang="en-US" smtClean="0"/>
              <a:t>3/7/2021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8E1F952-F070-4D65-86CB-23A0DCF140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133FC35-E7C3-4D95-8E11-6854A00C3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DE814-A7AF-4168-B58C-EE0ABEE75C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39664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78F9A3-10FA-4B40-B43F-D738CD8D57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5E16D79-112C-4849-8666-418D8E34FB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7E17F-3CA9-45D5-A9A0-B2DF548091F0}" type="datetimeFigureOut">
              <a:rPr lang="en-US" smtClean="0"/>
              <a:t>3/7/2021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0AA57B8-85A2-4B8A-B78D-F7E9D7C06C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FBA19E-14DD-4ADE-83E9-CD430E900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DE814-A7AF-4168-B58C-EE0ABEE75C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52691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1AF0A65-C711-4B6D-A48A-686C211373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7E17F-3CA9-45D5-A9A0-B2DF548091F0}" type="datetimeFigureOut">
              <a:rPr lang="en-US" smtClean="0"/>
              <a:t>3/7/2021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902DF0-F9EC-4F4C-A9BE-E66533E782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0371C8-EA16-46FA-B8BA-99C6E239EA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DE814-A7AF-4168-B58C-EE0ABEE75C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1481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9B54A8-4F51-4A91-AF5C-AAB346AD41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A438FB-280F-4DCA-BF8A-D7C427C4AA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E7D038-F2DE-42B1-BC9D-ADB267E522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EE486E-3895-4A48-B3C0-AE1E194A9B14}" type="datetimeFigureOut">
              <a:rPr lang="en-US" smtClean="0"/>
              <a:t>3/7/2021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75A731-D8A6-45ED-847F-84D9893CA2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D79536-5460-4ED1-95FF-E59D76C721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BA26E-197B-4E94-A018-3B8DD2713B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86278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3C6495-2DC0-4DE8-B573-4640E4A46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047C63-73CA-4E0A-B364-F8FCE64200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B74807-65C8-449F-BF72-B091D09066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019228-86EB-48EF-B5FB-6B5A7C5177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7E17F-3CA9-45D5-A9A0-B2DF548091F0}" type="datetimeFigureOut">
              <a:rPr lang="en-US" smtClean="0"/>
              <a:t>3/7/2021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D9D355-1012-4520-96E2-B30CACA62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A115CA-0327-4535-9C7D-18A295178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DE814-A7AF-4168-B58C-EE0ABEE75C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34865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A5AEBF-A8D8-4D83-B1C4-95F6F3C3CD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EDAD103-865E-41B1-9DF3-96080239F3B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D37238-61E5-4C50-9541-F3A5E4E444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087F7F-A7A7-4CC3-B0C2-22B8CB5C2C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7E17F-3CA9-45D5-A9A0-B2DF548091F0}" type="datetimeFigureOut">
              <a:rPr lang="en-US" smtClean="0"/>
              <a:t>3/7/2021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B075AA-C1BD-4CED-8662-59333B314F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BA2B8C-E8D0-4D7D-9A2C-86C8B2503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DE814-A7AF-4168-B58C-EE0ABEE75C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893798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D00597-93CA-4B27-BE24-118F02026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8215628-751D-462A-BA99-42B20A7776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9912F6-3626-49CC-9009-DB54D09248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7E17F-3CA9-45D5-A9A0-B2DF548091F0}" type="datetimeFigureOut">
              <a:rPr lang="en-US" smtClean="0"/>
              <a:t>3/7/2021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0A7817-A928-4FB6-A678-5B7B12466B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B70C17-D8BF-42FA-A297-8AA3B8D984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DE814-A7AF-4168-B58C-EE0ABEE75C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63976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F48871A-D53B-4F50-942B-F1F4453825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594C649-F1F0-4C53-9984-89740F873B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838CC3-5981-48CD-BE97-63DB18F0EB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7E17F-3CA9-45D5-A9A0-B2DF548091F0}" type="datetimeFigureOut">
              <a:rPr lang="en-US" smtClean="0"/>
              <a:t>3/7/2021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0CF32B-D9DD-4344-82D9-56DC30DE21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70DEBD-CC99-4DB1-A010-51918246C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DE814-A7AF-4168-B58C-EE0ABEE75C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3018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2555C1-89E2-4B06-899E-129AECCAD6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78F6E0A-9E43-4811-9888-12F39503A6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4C5BC6-4A71-4BF4-8F68-A1EB1DB1B4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62575-EBAA-4940-89C3-1147907EB169}" type="datetimeFigureOut">
              <a:rPr lang="en-US" smtClean="0"/>
              <a:t>3/7/2021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63A19A-3D07-4734-A4D3-44D236FC64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5FCCBB-C2D4-4A25-A655-67C2ECAA7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7F6C3-8973-4F5F-9445-C4CC139401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35880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CD09C-FD69-4817-8DD6-2B1CB2136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A29323-262B-4AA1-BAC9-A15368E124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D9372C-6861-4C56-ABF4-CEFB99B3B8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62575-EBAA-4940-89C3-1147907EB169}" type="datetimeFigureOut">
              <a:rPr lang="en-US" smtClean="0"/>
              <a:t>3/7/2021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173C59-F288-4006-B222-07B90515B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C99FC8-0FC8-421B-8F96-09191BAC3D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7F6C3-8973-4F5F-9445-C4CC139401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86263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A6D99C-8166-44E2-837E-76DFFBC2D5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B9E374-4297-4483-AEB3-33097DBA27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60B660-9FF6-4F07-B8A7-1128FA5EA2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62575-EBAA-4940-89C3-1147907EB169}" type="datetimeFigureOut">
              <a:rPr lang="en-US" smtClean="0"/>
              <a:t>3/7/2021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7867AF-F168-4C0E-9EC1-A445EDDD93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7A4002-B542-4C53-AA09-45EF72BC3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7F6C3-8973-4F5F-9445-C4CC139401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80217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3B59C-559F-4276-B239-235FA3729F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8B261-E994-4C81-B583-2A300D06CFF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CDD675-FEFF-4FDC-9133-F021AB4416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ECC7FD-E684-4BFD-9827-ECEA1DEE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62575-EBAA-4940-89C3-1147907EB169}" type="datetimeFigureOut">
              <a:rPr lang="en-US" smtClean="0"/>
              <a:t>3/7/2021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33A585-A895-4BA6-9FA5-F53C99F613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3C05D7-64D7-44AD-819E-9011264622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7F6C3-8973-4F5F-9445-C4CC139401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73086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91603F-A43E-4D5E-8952-AE6C0C42CA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E2BCDA-6E82-4FDE-8508-2DB7401428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F907AF-21AA-4064-BEE1-7B5FB948B5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86D9D3E-02D7-4B45-BD02-D0B857F0FCE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2B866FC-0B13-40C2-9649-B77654A6FA9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406924A-C58F-4805-8461-8D1680AF5D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62575-EBAA-4940-89C3-1147907EB169}" type="datetimeFigureOut">
              <a:rPr lang="en-US" smtClean="0"/>
              <a:t>3/7/2021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D07992-6C94-40C2-B56E-F5FEED03E6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7FD5640-A7FA-4C64-A48F-3E543D7FF0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7F6C3-8973-4F5F-9445-C4CC139401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50104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E0F36E-26D3-4DFD-BC93-6CE9D3707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2967CE-4CD4-4050-948F-9081E88C72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62575-EBAA-4940-89C3-1147907EB169}" type="datetimeFigureOut">
              <a:rPr lang="en-US" smtClean="0"/>
              <a:t>3/7/2021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478BE6-B0E9-4D05-B9A6-31AAA6DF8E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B98B42-DEBC-45C0-B373-45B1D1563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7F6C3-8973-4F5F-9445-C4CC139401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7303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5F0C28-E266-45AF-940E-CB8022496D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F036B9-06D2-472C-9183-5703FEA090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456227-C507-4F3E-9EFD-AAB61DA4EA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AB43E7-C360-47A2-8F21-7468F638FD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EE486E-3895-4A48-B3C0-AE1E194A9B14}" type="datetimeFigureOut">
              <a:rPr lang="en-US" smtClean="0"/>
              <a:t>3/7/2021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90B530-6541-42C0-8E02-A3782D15EF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C67021-197C-492A-8487-5A287C73F9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BA26E-197B-4E94-A018-3B8DD2713B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92714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4E5A81-3996-4313-BC7E-B5478DAA90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62575-EBAA-4940-89C3-1147907EB169}" type="datetimeFigureOut">
              <a:rPr lang="en-US" smtClean="0"/>
              <a:t>3/7/2021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32AE547-E589-48E0-A6A4-19DD58F3D3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EDCF7A-1F61-43D1-A953-273050B402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7F6C3-8973-4F5F-9445-C4CC139401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96348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8E0623-D14D-4683-A513-5B29E5A515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401F31-5008-4540-AC34-BC46E4CE42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60B15C-E1D1-4F7B-8CCE-4343B1CD78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030EFD-52C6-40E6-BB1F-12B84CD861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62575-EBAA-4940-89C3-1147907EB169}" type="datetimeFigureOut">
              <a:rPr lang="en-US" smtClean="0"/>
              <a:t>3/7/2021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B18251-4FFA-4D1E-99B2-55DD185297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1C7736-EAB8-49E9-A78D-1F758B20B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7F6C3-8973-4F5F-9445-C4CC139401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74130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6ECD67-8532-41E4-9230-72ECFA054F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0CF77F2-9F80-41A6-A5A1-65B8AD1ECB1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18811A-0A13-4002-8BCD-85ACA85132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60F52E-3293-46D3-BAF5-4A734A451E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62575-EBAA-4940-89C3-1147907EB169}" type="datetimeFigureOut">
              <a:rPr lang="en-US" smtClean="0"/>
              <a:t>3/7/2021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3C2B32-F4FA-49D4-B4FF-B6DE619635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097C50-AE78-4EA5-9DDA-9BC4966CA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7F6C3-8973-4F5F-9445-C4CC139401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23141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2BE33-AB94-4C19-9634-659D5E745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4AB8BF2-FAC4-42F0-A065-EA223F7E67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7BEC29-FEB1-4CCF-BC82-D200EC389A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62575-EBAA-4940-89C3-1147907EB169}" type="datetimeFigureOut">
              <a:rPr lang="en-US" smtClean="0"/>
              <a:t>3/7/2021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C6982A-23C8-49F1-9875-3F598FAA5A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E9246A-8D65-452B-9463-AC0F63CF98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7F6C3-8973-4F5F-9445-C4CC139401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80301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756966A-E1BA-489F-864E-01E2DBD47E0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FE23F7-C26C-4303-9564-39A70CEFA8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730B0A-3B40-4FE5-8100-3C38D552A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62575-EBAA-4940-89C3-1147907EB169}" type="datetimeFigureOut">
              <a:rPr lang="en-US" smtClean="0"/>
              <a:t>3/7/2021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57DAB7-B6B9-4AA7-B86A-F7D88026B1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365575-22AF-410E-99F4-BDCC9BB04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7F6C3-8973-4F5F-9445-C4CC139401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5104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3D4164-CCBB-443D-B570-B880B5D025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235A7B-AC54-4621-818E-591DB7345D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192B31-D333-42A0-8DCA-535A802922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5C48CC-92D3-46C2-8033-1311A9850B7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F7714F4-FDAE-4828-95C0-A2553D81D3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771CE94-4634-4CD4-93EE-1321BD9618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EE486E-3895-4A48-B3C0-AE1E194A9B14}" type="datetimeFigureOut">
              <a:rPr lang="en-US" smtClean="0"/>
              <a:t>3/7/2021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06DA76-8278-43E4-8C9F-EB5D73C752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78A0E3F-EAD8-4F71-A9B7-AE7AE083A4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BA26E-197B-4E94-A018-3B8DD2713B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8203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A5B669-ABCD-400E-9737-BE777F7C9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69FE688-58D0-46BA-9E53-D3481BAA63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EE486E-3895-4A48-B3C0-AE1E194A9B14}" type="datetimeFigureOut">
              <a:rPr lang="en-US" smtClean="0"/>
              <a:t>3/7/2021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325808-C70F-42BB-B38B-636D9C33CC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57FC1E-605A-4071-9797-44627CFDB8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BA26E-197B-4E94-A018-3B8DD2713B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514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74C8A1F-DB87-45EF-8D9F-D7F392CD98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EE486E-3895-4A48-B3C0-AE1E194A9B14}" type="datetimeFigureOut">
              <a:rPr lang="en-US" smtClean="0"/>
              <a:t>3/7/2021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8F2CE8F-ECCF-46AF-97DD-CDD78627F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65EC59-DE63-4573-9D34-A7C9E0E41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BA26E-197B-4E94-A018-3B8DD2713B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4707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4B0CEF-2A98-45F3-825F-A805487D7E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338321-5F29-414D-B6E4-34D1687A6A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802569-7598-4B77-BC4D-87FBB8C697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322797-9830-4A27-A027-DB24D96628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EE486E-3895-4A48-B3C0-AE1E194A9B14}" type="datetimeFigureOut">
              <a:rPr lang="en-US" smtClean="0"/>
              <a:t>3/7/2021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335239-B8E2-481E-8BE0-911765C08E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45AA7D-1202-4184-8D9E-D40571814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BA26E-197B-4E94-A018-3B8DD2713B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3826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94ACD-4F0E-4C32-BB14-50C8CBC25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325FF19-F74B-4D03-AC59-54CAE85A92C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5B4127-5FE4-4F4E-A1D7-018B174605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E17847-9967-4581-98A7-447CF19B75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EE486E-3895-4A48-B3C0-AE1E194A9B14}" type="datetimeFigureOut">
              <a:rPr lang="en-US" smtClean="0"/>
              <a:t>3/7/2021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53D48B-2F49-401A-A5EC-AFFA3610F0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6A319B-FF8A-4149-B546-7590C17058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BA26E-197B-4E94-A018-3B8DD2713B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8633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AC3F184-5F07-4EEC-A771-561012B56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190965-A389-4EF5-8BCE-E7F5B96174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D8258D-DCB0-40CD-BA3D-0E3F232FB2E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EE486E-3895-4A48-B3C0-AE1E194A9B14}" type="datetimeFigureOut">
              <a:rPr lang="en-US" smtClean="0"/>
              <a:t>3/7/2021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A0247F-6785-40A4-A9C8-87AD93379E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B01552-B183-4DD0-A77F-F7B9798B5A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ABA26E-197B-4E94-A018-3B8DD2713BC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EE55AFD-EE82-4DD2-A834-0A636734EFF1}"/>
              </a:ext>
            </a:extLst>
          </p:cNvPr>
          <p:cNvSpPr/>
          <p:nvPr userDrawn="1"/>
        </p:nvSpPr>
        <p:spPr>
          <a:xfrm>
            <a:off x="9982200" y="6266656"/>
            <a:ext cx="2105891" cy="544512"/>
          </a:xfrm>
          <a:prstGeom prst="rect">
            <a:avLst/>
          </a:prstGeom>
          <a:blipFill>
            <a:blip r:embed="rId1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BEAAD3E-EF28-4733-BDC3-91AE831842FF}"/>
              </a:ext>
            </a:extLst>
          </p:cNvPr>
          <p:cNvSpPr/>
          <p:nvPr userDrawn="1"/>
        </p:nvSpPr>
        <p:spPr>
          <a:xfrm>
            <a:off x="0" y="0"/>
            <a:ext cx="1219200" cy="6858000"/>
          </a:xfrm>
          <a:prstGeom prst="rect">
            <a:avLst/>
          </a:prstGeom>
          <a:solidFill>
            <a:srgbClr val="0570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8F05D5A-9409-422A-BAD9-D5663E0CD127}"/>
              </a:ext>
            </a:extLst>
          </p:cNvPr>
          <p:cNvSpPr/>
          <p:nvPr userDrawn="1"/>
        </p:nvSpPr>
        <p:spPr>
          <a:xfrm>
            <a:off x="0" y="794322"/>
            <a:ext cx="1219200" cy="1456174"/>
          </a:xfrm>
          <a:prstGeom prst="rect">
            <a:avLst/>
          </a:prstGeom>
          <a:solidFill>
            <a:srgbClr val="0D60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684DE6-441E-4EAC-812A-D8AF19931464}"/>
              </a:ext>
            </a:extLst>
          </p:cNvPr>
          <p:cNvSpPr txBox="1"/>
          <p:nvPr userDrawn="1"/>
        </p:nvSpPr>
        <p:spPr>
          <a:xfrm>
            <a:off x="29954" y="245603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2021-065</a:t>
            </a:r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77210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255A57D-B405-47EC-AD3A-AF37C60C84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2976EF-62A2-4BAF-B7A8-3E8551B162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610898-8B4E-4B1B-BEA0-7D78949D87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415E3F-2AC2-47FB-9839-073D20F8D172}" type="datetimeFigureOut">
              <a:rPr lang="en-US" smtClean="0"/>
              <a:t>3/7/2021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148497-760B-4208-B529-0C928F0FF0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C3B9D8-6775-4EBD-85AC-782533299C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6AF7F4-DCFB-44E9-B77D-AD837058D1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456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D9BB720-6078-4305-B227-2A7643C74E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65521A-D060-44AB-9207-FF51496643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D9394E-FD5B-4C73-83A5-A5AAB2884E4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17E17F-3CA9-45D5-A9A0-B2DF548091F0}" type="datetimeFigureOut">
              <a:rPr lang="en-US" smtClean="0"/>
              <a:t>3/7/2021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28B226-56AA-4CAC-87C0-88B367ABA1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1C2856-AB7A-4BA4-99A4-2691F9B93E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DDE814-A7AF-4168-B58C-EE0ABEE75CC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9E41D71-7DB1-4598-BD65-C26A822388C3}"/>
              </a:ext>
            </a:extLst>
          </p:cNvPr>
          <p:cNvSpPr/>
          <p:nvPr userDrawn="1"/>
        </p:nvSpPr>
        <p:spPr>
          <a:xfrm>
            <a:off x="1714378" y="2156713"/>
            <a:ext cx="2325254" cy="2519218"/>
          </a:xfrm>
          <a:prstGeom prst="rect">
            <a:avLst/>
          </a:prstGeom>
          <a:noFill/>
          <a:ln w="28575">
            <a:solidFill>
              <a:srgbClr val="0C71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FED4118-0D66-437F-9F86-25CD0A955AE6}"/>
              </a:ext>
            </a:extLst>
          </p:cNvPr>
          <p:cNvSpPr/>
          <p:nvPr userDrawn="1"/>
        </p:nvSpPr>
        <p:spPr>
          <a:xfrm>
            <a:off x="0" y="0"/>
            <a:ext cx="3048000" cy="6858000"/>
          </a:xfrm>
          <a:prstGeom prst="rect">
            <a:avLst/>
          </a:prstGeom>
          <a:solidFill>
            <a:srgbClr val="0D60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9B5E1E4-E08D-4907-A43D-0490EB23E247}"/>
              </a:ext>
            </a:extLst>
          </p:cNvPr>
          <p:cNvSpPr/>
          <p:nvPr userDrawn="1"/>
        </p:nvSpPr>
        <p:spPr>
          <a:xfrm>
            <a:off x="1634714" y="2077049"/>
            <a:ext cx="2484582" cy="2678545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5813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D6B61F-9DC3-4493-BF59-6ECC92ABE6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8210A0-31D2-4C5D-8609-E7DB92DEE4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35696A-F1AC-4DB2-A0CB-49CF49F4C8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562575-EBAA-4940-89C3-1147907EB169}" type="datetimeFigureOut">
              <a:rPr lang="en-US" smtClean="0"/>
              <a:t>3/7/2021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43231F-2579-49B2-992A-EF131FDADF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8DCA96-A994-41DB-BC6C-20ECD7B241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67F6C3-8973-4F5F-9445-C4CC1394014E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399C4C9-9E5A-4174-8D7B-A3F5D12C18CF}"/>
              </a:ext>
            </a:extLst>
          </p:cNvPr>
          <p:cNvSpPr/>
          <p:nvPr userDrawn="1"/>
        </p:nvSpPr>
        <p:spPr>
          <a:xfrm>
            <a:off x="0" y="2429165"/>
            <a:ext cx="12192000" cy="4502726"/>
          </a:xfrm>
          <a:prstGeom prst="rect">
            <a:avLst/>
          </a:prstGeom>
          <a:solidFill>
            <a:srgbClr val="0570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4484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4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e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02/acp.3495" TargetMode="Externa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A01998A-29EA-4E86-8BD5-8CD90019D816}"/>
              </a:ext>
            </a:extLst>
          </p:cNvPr>
          <p:cNvSpPr txBox="1"/>
          <p:nvPr/>
        </p:nvSpPr>
        <p:spPr>
          <a:xfrm>
            <a:off x="600980" y="2696019"/>
            <a:ext cx="10990033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>
                <a:solidFill>
                  <a:srgbClr val="0334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Enhancing </a:t>
            </a:r>
          </a:p>
          <a:p>
            <a:pPr algn="ctr"/>
            <a:r>
              <a:rPr lang="en-US" sz="3600" b="1">
                <a:solidFill>
                  <a:srgbClr val="16C79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Online Teaching &amp; Learning Experience </a:t>
            </a:r>
          </a:p>
          <a:p>
            <a:pPr algn="ctr"/>
            <a:r>
              <a:rPr lang="en-US" sz="2800" b="1">
                <a:solidFill>
                  <a:srgbClr val="0334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by Using </a:t>
            </a:r>
          </a:p>
          <a:p>
            <a:pPr algn="ctr"/>
            <a:r>
              <a:rPr lang="en-US" sz="3200" b="1">
                <a:solidFill>
                  <a:srgbClr val="0334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Multiuser Virtual Environment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95FB986-ED51-410A-89EC-12FE4B015103}"/>
              </a:ext>
            </a:extLst>
          </p:cNvPr>
          <p:cNvSpPr/>
          <p:nvPr/>
        </p:nvSpPr>
        <p:spPr>
          <a:xfrm>
            <a:off x="0" y="5712902"/>
            <a:ext cx="12192000" cy="1145097"/>
          </a:xfrm>
          <a:prstGeom prst="rect">
            <a:avLst/>
          </a:prstGeom>
          <a:solidFill>
            <a:srgbClr val="0D60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Logo&#10;&#10;Description automatically generated">
            <a:extLst>
              <a:ext uri="{FF2B5EF4-FFF2-40B4-BE49-F238E27FC236}">
                <a16:creationId xmlns:a16="http://schemas.microsoft.com/office/drawing/2014/main" id="{980E78DC-6C5F-4D4A-ADEB-7B626F7C7E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5303" y="387610"/>
            <a:ext cx="1661386" cy="55844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C806EED-0634-4922-B697-D2D754495ACB}"/>
              </a:ext>
            </a:extLst>
          </p:cNvPr>
          <p:cNvSpPr txBox="1"/>
          <p:nvPr/>
        </p:nvSpPr>
        <p:spPr>
          <a:xfrm>
            <a:off x="2249847" y="1218019"/>
            <a:ext cx="76922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0D6085"/>
                </a:solidFill>
                <a:latin typeface="Arial Black" panose="020B0A04020102020204" pitchFamily="34" charset="0"/>
              </a:rPr>
              <a:t>Comprehensive Design and Analysis Project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657B6B1-5707-4FA1-BA47-1BEC2DDEA48E}"/>
              </a:ext>
            </a:extLst>
          </p:cNvPr>
          <p:cNvSpPr txBox="1"/>
          <p:nvPr/>
        </p:nvSpPr>
        <p:spPr>
          <a:xfrm>
            <a:off x="5214986" y="1679684"/>
            <a:ext cx="17620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solidFill>
                  <a:srgbClr val="0D608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IT4010 | 2021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60E8566-17A4-40F7-AA70-29CF90D165E9}"/>
              </a:ext>
            </a:extLst>
          </p:cNvPr>
          <p:cNvSpPr txBox="1"/>
          <p:nvPr/>
        </p:nvSpPr>
        <p:spPr>
          <a:xfrm>
            <a:off x="5138843" y="4885928"/>
            <a:ext cx="19143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>
                <a:solidFill>
                  <a:srgbClr val="0D608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2021-065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B1F113E-AF19-4813-8CD4-10960ACD2634}"/>
              </a:ext>
            </a:extLst>
          </p:cNvPr>
          <p:cNvCxnSpPr>
            <a:cxnSpLocks/>
          </p:cNvCxnSpPr>
          <p:nvPr/>
        </p:nvCxnSpPr>
        <p:spPr>
          <a:xfrm>
            <a:off x="3226957" y="2401137"/>
            <a:ext cx="5738078" cy="0"/>
          </a:xfrm>
          <a:prstGeom prst="line">
            <a:avLst/>
          </a:prstGeom>
          <a:ln>
            <a:solidFill>
              <a:schemeClr val="accent1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060600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7804A95C-8552-40DD-B828-BB307F114E15}"/>
              </a:ext>
            </a:extLst>
          </p:cNvPr>
          <p:cNvSpPr/>
          <p:nvPr/>
        </p:nvSpPr>
        <p:spPr>
          <a:xfrm>
            <a:off x="348072" y="917752"/>
            <a:ext cx="520146" cy="520146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4994B2-5832-403F-AC03-30B35F77AC4C}"/>
              </a:ext>
            </a:extLst>
          </p:cNvPr>
          <p:cNvSpPr txBox="1"/>
          <p:nvPr/>
        </p:nvSpPr>
        <p:spPr>
          <a:xfrm>
            <a:off x="107045" y="1547995"/>
            <a:ext cx="10021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IT18006544</a:t>
            </a:r>
            <a:endParaRPr lang="en-US" sz="1400" b="1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7D5711-B7D8-4BF1-8A06-FA7688B0C199}"/>
              </a:ext>
            </a:extLst>
          </p:cNvPr>
          <p:cNvSpPr txBox="1"/>
          <p:nvPr/>
        </p:nvSpPr>
        <p:spPr>
          <a:xfrm>
            <a:off x="57736" y="1760382"/>
            <a:ext cx="110081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Perera H.D.D.S</a:t>
            </a:r>
            <a:endParaRPr lang="en-US" sz="1100">
              <a:solidFill>
                <a:schemeClr val="bg1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26B66DB-30E5-4D3B-9B1F-3677B019E790}"/>
              </a:ext>
            </a:extLst>
          </p:cNvPr>
          <p:cNvCxnSpPr/>
          <p:nvPr/>
        </p:nvCxnSpPr>
        <p:spPr>
          <a:xfrm>
            <a:off x="127916" y="1523519"/>
            <a:ext cx="1002197" cy="0"/>
          </a:xfrm>
          <a:prstGeom prst="line">
            <a:avLst/>
          </a:prstGeom>
          <a:ln>
            <a:solidFill>
              <a:schemeClr val="bg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FB7663B-6CFD-4CDF-9E3D-521DA0A6A81C}"/>
              </a:ext>
            </a:extLst>
          </p:cNvPr>
          <p:cNvSpPr txBox="1"/>
          <p:nvPr/>
        </p:nvSpPr>
        <p:spPr>
          <a:xfrm>
            <a:off x="177575" y="5961926"/>
            <a:ext cx="86113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bg1"/>
                </a:solidFill>
                <a:latin typeface="Speak Pro" panose="020B0504020101020102" pitchFamily="34" charset="0"/>
              </a:rPr>
              <a:t>08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144F9A0-950A-4744-BC62-43DDCA9DBACF}"/>
              </a:ext>
            </a:extLst>
          </p:cNvPr>
          <p:cNvGrpSpPr/>
          <p:nvPr/>
        </p:nvGrpSpPr>
        <p:grpSpPr>
          <a:xfrm>
            <a:off x="1811349" y="334692"/>
            <a:ext cx="6488895" cy="609828"/>
            <a:chOff x="277091" y="249153"/>
            <a:chExt cx="6488895" cy="609828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8A05BD7-9BD8-42C5-9D09-B9B7A6C1EE47}"/>
                </a:ext>
              </a:extLst>
            </p:cNvPr>
            <p:cNvSpPr/>
            <p:nvPr/>
          </p:nvSpPr>
          <p:spPr>
            <a:xfrm>
              <a:off x="277091" y="267854"/>
              <a:ext cx="83128" cy="591127"/>
            </a:xfrm>
            <a:prstGeom prst="rect">
              <a:avLst/>
            </a:prstGeom>
            <a:solidFill>
              <a:srgbClr val="16C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6FE4250-4DF3-40A8-8003-CBF7B39AE13B}"/>
                </a:ext>
              </a:extLst>
            </p:cNvPr>
            <p:cNvSpPr txBox="1"/>
            <p:nvPr/>
          </p:nvSpPr>
          <p:spPr>
            <a:xfrm>
              <a:off x="480291" y="249153"/>
              <a:ext cx="628569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Background and Research Gap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6931CD0-BFEA-4CDB-9D7C-70ABC0E760E1}"/>
              </a:ext>
            </a:extLst>
          </p:cNvPr>
          <p:cNvGrpSpPr/>
          <p:nvPr/>
        </p:nvGrpSpPr>
        <p:grpSpPr>
          <a:xfrm>
            <a:off x="2343555" y="1760382"/>
            <a:ext cx="9848445" cy="707886"/>
            <a:chOff x="2261086" y="2247063"/>
            <a:chExt cx="9848445" cy="707886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59CF6B8-2D14-4645-A1F6-B777BD09771C}"/>
                </a:ext>
              </a:extLst>
            </p:cNvPr>
            <p:cNvSpPr/>
            <p:nvPr/>
          </p:nvSpPr>
          <p:spPr>
            <a:xfrm rot="2700000">
              <a:off x="2261086" y="2394865"/>
              <a:ext cx="104506" cy="104506"/>
            </a:xfrm>
            <a:prstGeom prst="rect">
              <a:avLst/>
            </a:prstGeom>
            <a:solidFill>
              <a:srgbClr val="16C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B093337-75E7-4069-A262-CB46019961FE}"/>
                </a:ext>
              </a:extLst>
            </p:cNvPr>
            <p:cNvSpPr txBox="1"/>
            <p:nvPr/>
          </p:nvSpPr>
          <p:spPr>
            <a:xfrm>
              <a:off x="2413518" y="2247063"/>
              <a:ext cx="969601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>
                  <a:solidFill>
                    <a:srgbClr val="000000"/>
                  </a:solidFill>
                  <a:latin typeface="+mj-lt"/>
                  <a:cs typeface="Arial" panose="020B0604020202020204" pitchFamily="34" charset="0"/>
                </a:rPr>
                <a:t>Commercial applications such as MS Teams, Zoom, Cisco WebEx doesn’t have a proper way to track student's attention and focus level. </a:t>
              </a:r>
              <a:endParaRPr lang="en-US" sz="200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3FA4456-F1C2-4C50-B687-98B2074712DB}"/>
              </a:ext>
            </a:extLst>
          </p:cNvPr>
          <p:cNvGrpSpPr/>
          <p:nvPr/>
        </p:nvGrpSpPr>
        <p:grpSpPr>
          <a:xfrm>
            <a:off x="1849594" y="1250947"/>
            <a:ext cx="2165915" cy="461665"/>
            <a:chOff x="1796105" y="1584815"/>
            <a:chExt cx="2165915" cy="461665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BE5AA62F-7225-4534-9393-60756A5B6A6C}"/>
                </a:ext>
              </a:extLst>
            </p:cNvPr>
            <p:cNvGrpSpPr/>
            <p:nvPr/>
          </p:nvGrpSpPr>
          <p:grpSpPr>
            <a:xfrm>
              <a:off x="1796105" y="1718666"/>
              <a:ext cx="193963" cy="193963"/>
              <a:chOff x="1796105" y="1718666"/>
              <a:chExt cx="193963" cy="193963"/>
            </a:xfrm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CB269ECA-4D13-4FB9-AF2C-F14D38D5F813}"/>
                  </a:ext>
                </a:extLst>
              </p:cNvPr>
              <p:cNvSpPr/>
              <p:nvPr/>
            </p:nvSpPr>
            <p:spPr>
              <a:xfrm rot="2700000">
                <a:off x="1840832" y="1763396"/>
                <a:ext cx="104506" cy="104506"/>
              </a:xfrm>
              <a:prstGeom prst="rect">
                <a:avLst/>
              </a:prstGeom>
              <a:solidFill>
                <a:srgbClr val="16C79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26FB9575-F4B1-4660-8D6D-3E9A85CB3917}"/>
                  </a:ext>
                </a:extLst>
              </p:cNvPr>
              <p:cNvSpPr/>
              <p:nvPr/>
            </p:nvSpPr>
            <p:spPr>
              <a:xfrm rot="2700000">
                <a:off x="1796105" y="1718666"/>
                <a:ext cx="193963" cy="193963"/>
              </a:xfrm>
              <a:prstGeom prst="rect">
                <a:avLst/>
              </a:prstGeom>
              <a:noFill/>
              <a:ln w="381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1028166-4DAF-45F1-A6A1-56084DCB54EC}"/>
                </a:ext>
              </a:extLst>
            </p:cNvPr>
            <p:cNvSpPr txBox="1"/>
            <p:nvPr/>
          </p:nvSpPr>
          <p:spPr>
            <a:xfrm>
              <a:off x="2093495" y="1584815"/>
              <a:ext cx="18685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>
                  <a:solidFill>
                    <a:srgbClr val="033454"/>
                  </a:solidFill>
                  <a:latin typeface="+mj-lt"/>
                  <a:cs typeface="Arial" panose="020B0604020202020204" pitchFamily="34" charset="0"/>
                </a:rPr>
                <a:t>Research Gap</a:t>
              </a:r>
              <a:endParaRPr lang="en-US" sz="2400" b="0" i="0">
                <a:solidFill>
                  <a:srgbClr val="033454"/>
                </a:solidFill>
                <a:effectLst/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E142023-2BDF-4E35-BE83-3D14AE38843C}"/>
              </a:ext>
            </a:extLst>
          </p:cNvPr>
          <p:cNvGrpSpPr/>
          <p:nvPr/>
        </p:nvGrpSpPr>
        <p:grpSpPr>
          <a:xfrm>
            <a:off x="2343555" y="2421978"/>
            <a:ext cx="6306233" cy="400110"/>
            <a:chOff x="2261086" y="2247063"/>
            <a:chExt cx="6306233" cy="40011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57DA20A4-4BCC-4073-9420-1B15AF484C89}"/>
                </a:ext>
              </a:extLst>
            </p:cNvPr>
            <p:cNvSpPr/>
            <p:nvPr/>
          </p:nvSpPr>
          <p:spPr>
            <a:xfrm rot="2700000">
              <a:off x="2261086" y="2394865"/>
              <a:ext cx="104506" cy="104506"/>
            </a:xfrm>
            <a:prstGeom prst="rect">
              <a:avLst/>
            </a:prstGeom>
            <a:solidFill>
              <a:srgbClr val="16C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B1969F6-42E3-47B5-B14B-7B8B2A8991BA}"/>
                </a:ext>
              </a:extLst>
            </p:cNvPr>
            <p:cNvSpPr txBox="1"/>
            <p:nvPr/>
          </p:nvSpPr>
          <p:spPr>
            <a:xfrm>
              <a:off x="2413518" y="2247063"/>
              <a:ext cx="615380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>
                  <a:solidFill>
                    <a:srgbClr val="000000"/>
                  </a:solidFill>
                  <a:latin typeface="+mj-lt"/>
                  <a:cs typeface="Arial" panose="020B0604020202020204" pitchFamily="34" charset="0"/>
                </a:rPr>
                <a:t>Student notification regarding their individual focus level.</a:t>
              </a:r>
              <a:endParaRPr lang="en-US" sz="200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5E142023-2BDF-4E35-BE83-3D14AE38843C}"/>
              </a:ext>
            </a:extLst>
          </p:cNvPr>
          <p:cNvGrpSpPr/>
          <p:nvPr/>
        </p:nvGrpSpPr>
        <p:grpSpPr>
          <a:xfrm>
            <a:off x="2358795" y="2857842"/>
            <a:ext cx="6094315" cy="400110"/>
            <a:chOff x="2261086" y="2247063"/>
            <a:chExt cx="6094315" cy="40011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7DA20A4-4BCC-4073-9420-1B15AF484C89}"/>
                </a:ext>
              </a:extLst>
            </p:cNvPr>
            <p:cNvSpPr/>
            <p:nvPr/>
          </p:nvSpPr>
          <p:spPr>
            <a:xfrm rot="2700000">
              <a:off x="2261086" y="2394865"/>
              <a:ext cx="104506" cy="104506"/>
            </a:xfrm>
            <a:prstGeom prst="rect">
              <a:avLst/>
            </a:prstGeom>
            <a:solidFill>
              <a:srgbClr val="16C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B1969F6-42E3-47B5-B14B-7B8B2A8991BA}"/>
                </a:ext>
              </a:extLst>
            </p:cNvPr>
            <p:cNvSpPr txBox="1"/>
            <p:nvPr/>
          </p:nvSpPr>
          <p:spPr>
            <a:xfrm>
              <a:off x="2413518" y="2247063"/>
              <a:ext cx="594188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>
                  <a:solidFill>
                    <a:srgbClr val="000000"/>
                  </a:solidFill>
                  <a:latin typeface="+mj-lt"/>
                  <a:cs typeface="Arial" panose="020B0604020202020204" pitchFamily="34" charset="0"/>
                </a:rPr>
                <a:t>Lecturer notification regarding overall class focus level. </a:t>
              </a:r>
              <a:endParaRPr lang="en-US" sz="200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5E142023-2BDF-4E35-BE83-3D14AE38843C}"/>
              </a:ext>
            </a:extLst>
          </p:cNvPr>
          <p:cNvGrpSpPr/>
          <p:nvPr/>
        </p:nvGrpSpPr>
        <p:grpSpPr>
          <a:xfrm>
            <a:off x="2355747" y="3257130"/>
            <a:ext cx="3416146" cy="400110"/>
            <a:chOff x="2261086" y="2247063"/>
            <a:chExt cx="3416146" cy="400110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57DA20A4-4BCC-4073-9420-1B15AF484C89}"/>
                </a:ext>
              </a:extLst>
            </p:cNvPr>
            <p:cNvSpPr/>
            <p:nvPr/>
          </p:nvSpPr>
          <p:spPr>
            <a:xfrm rot="2700000">
              <a:off x="2261086" y="2394865"/>
              <a:ext cx="104506" cy="104506"/>
            </a:xfrm>
            <a:prstGeom prst="rect">
              <a:avLst/>
            </a:prstGeom>
            <a:solidFill>
              <a:srgbClr val="16C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EB1969F6-42E3-47B5-B14B-7B8B2A8991BA}"/>
                </a:ext>
              </a:extLst>
            </p:cNvPr>
            <p:cNvSpPr txBox="1"/>
            <p:nvPr/>
          </p:nvSpPr>
          <p:spPr>
            <a:xfrm>
              <a:off x="2413518" y="2247063"/>
              <a:ext cx="326371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>
                  <a:solidFill>
                    <a:srgbClr val="000000"/>
                  </a:solidFill>
                  <a:latin typeface="+mj-lt"/>
                  <a:cs typeface="Arial" panose="020B0604020202020204" pitchFamily="34" charset="0"/>
                </a:rPr>
                <a:t>Capture student distractions. </a:t>
              </a:r>
              <a:endParaRPr lang="en-US" sz="2000">
                <a:latin typeface="+mj-lt"/>
                <a:cs typeface="Arial" panose="020B0604020202020204" pitchFamily="34" charset="0"/>
              </a:endParaRPr>
            </a:p>
          </p:txBody>
        </p:sp>
      </p:grpSp>
      <p:pic>
        <p:nvPicPr>
          <p:cNvPr id="44" name="Picture 4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3955" y="3425364"/>
            <a:ext cx="2737253" cy="2737253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5E142023-2BDF-4E35-BE83-3D14AE38843C}"/>
              </a:ext>
            </a:extLst>
          </p:cNvPr>
          <p:cNvGrpSpPr/>
          <p:nvPr/>
        </p:nvGrpSpPr>
        <p:grpSpPr>
          <a:xfrm>
            <a:off x="2361843" y="3683850"/>
            <a:ext cx="6750905" cy="400110"/>
            <a:chOff x="2261086" y="2247063"/>
            <a:chExt cx="6750905" cy="40011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57DA20A4-4BCC-4073-9420-1B15AF484C89}"/>
                </a:ext>
              </a:extLst>
            </p:cNvPr>
            <p:cNvSpPr/>
            <p:nvPr/>
          </p:nvSpPr>
          <p:spPr>
            <a:xfrm rot="2700000">
              <a:off x="2261086" y="2394865"/>
              <a:ext cx="104506" cy="104506"/>
            </a:xfrm>
            <a:prstGeom prst="rect">
              <a:avLst/>
            </a:prstGeom>
            <a:solidFill>
              <a:srgbClr val="16C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B1969F6-42E3-47B5-B14B-7B8B2A8991BA}"/>
                </a:ext>
              </a:extLst>
            </p:cNvPr>
            <p:cNvSpPr txBox="1"/>
            <p:nvPr/>
          </p:nvSpPr>
          <p:spPr>
            <a:xfrm>
              <a:off x="2413518" y="2247063"/>
              <a:ext cx="659847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>
                  <a:solidFill>
                    <a:srgbClr val="000000"/>
                  </a:solidFill>
                  <a:latin typeface="+mj-lt"/>
                  <a:cs typeface="Arial" panose="020B0604020202020204" pitchFamily="34" charset="0"/>
                </a:rPr>
                <a:t>Suggesting lecturer different methods to improve focus level. </a:t>
              </a:r>
              <a:endParaRPr lang="en-US" sz="200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5131027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7804A95C-8552-40DD-B828-BB307F114E15}"/>
              </a:ext>
            </a:extLst>
          </p:cNvPr>
          <p:cNvSpPr/>
          <p:nvPr/>
        </p:nvSpPr>
        <p:spPr>
          <a:xfrm>
            <a:off x="348072" y="917752"/>
            <a:ext cx="520146" cy="520146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4994B2-5832-403F-AC03-30B35F77AC4C}"/>
              </a:ext>
            </a:extLst>
          </p:cNvPr>
          <p:cNvSpPr txBox="1"/>
          <p:nvPr/>
        </p:nvSpPr>
        <p:spPr>
          <a:xfrm>
            <a:off x="107045" y="1547995"/>
            <a:ext cx="10021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IT18006544</a:t>
            </a:r>
            <a:endParaRPr lang="en-US" sz="1400" b="1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7D5711-B7D8-4BF1-8A06-FA7688B0C199}"/>
              </a:ext>
            </a:extLst>
          </p:cNvPr>
          <p:cNvSpPr txBox="1"/>
          <p:nvPr/>
        </p:nvSpPr>
        <p:spPr>
          <a:xfrm>
            <a:off x="57736" y="1760382"/>
            <a:ext cx="110081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Perera H.D.D.S</a:t>
            </a:r>
            <a:endParaRPr lang="en-US" sz="1100">
              <a:solidFill>
                <a:schemeClr val="bg1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26B66DB-30E5-4D3B-9B1F-3677B019E790}"/>
              </a:ext>
            </a:extLst>
          </p:cNvPr>
          <p:cNvCxnSpPr/>
          <p:nvPr/>
        </p:nvCxnSpPr>
        <p:spPr>
          <a:xfrm>
            <a:off x="127916" y="1523519"/>
            <a:ext cx="1002197" cy="0"/>
          </a:xfrm>
          <a:prstGeom prst="line">
            <a:avLst/>
          </a:prstGeom>
          <a:ln>
            <a:solidFill>
              <a:schemeClr val="bg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FB7663B-6CFD-4CDF-9E3D-521DA0A6A81C}"/>
              </a:ext>
            </a:extLst>
          </p:cNvPr>
          <p:cNvSpPr txBox="1"/>
          <p:nvPr/>
        </p:nvSpPr>
        <p:spPr>
          <a:xfrm>
            <a:off x="177575" y="5961926"/>
            <a:ext cx="86113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bg1"/>
                </a:solidFill>
                <a:latin typeface="Speak Pro" panose="020B0504020101020102" pitchFamily="34" charset="0"/>
              </a:rPr>
              <a:t>09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144F9A0-950A-4744-BC62-43DDCA9DBACF}"/>
              </a:ext>
            </a:extLst>
          </p:cNvPr>
          <p:cNvGrpSpPr/>
          <p:nvPr/>
        </p:nvGrpSpPr>
        <p:grpSpPr>
          <a:xfrm>
            <a:off x="1811349" y="334692"/>
            <a:ext cx="4121260" cy="609828"/>
            <a:chOff x="277091" y="249153"/>
            <a:chExt cx="4121260" cy="609828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8A05BD7-9BD8-42C5-9D09-B9B7A6C1EE47}"/>
                </a:ext>
              </a:extLst>
            </p:cNvPr>
            <p:cNvSpPr/>
            <p:nvPr/>
          </p:nvSpPr>
          <p:spPr>
            <a:xfrm>
              <a:off x="277091" y="267854"/>
              <a:ext cx="83128" cy="591127"/>
            </a:xfrm>
            <a:prstGeom prst="rect">
              <a:avLst/>
            </a:prstGeom>
            <a:solidFill>
              <a:srgbClr val="16C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6FE4250-4DF3-40A8-8003-CBF7B39AE13B}"/>
                </a:ext>
              </a:extLst>
            </p:cNvPr>
            <p:cNvSpPr txBox="1"/>
            <p:nvPr/>
          </p:nvSpPr>
          <p:spPr>
            <a:xfrm>
              <a:off x="480291" y="249153"/>
              <a:ext cx="391806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Research Question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3FA4456-F1C2-4C50-B687-98B2074712DB}"/>
              </a:ext>
            </a:extLst>
          </p:cNvPr>
          <p:cNvGrpSpPr/>
          <p:nvPr/>
        </p:nvGrpSpPr>
        <p:grpSpPr>
          <a:xfrm>
            <a:off x="1849594" y="1250947"/>
            <a:ext cx="8257133" cy="461665"/>
            <a:chOff x="1796105" y="1584815"/>
            <a:chExt cx="8257133" cy="461665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BE5AA62F-7225-4534-9393-60756A5B6A6C}"/>
                </a:ext>
              </a:extLst>
            </p:cNvPr>
            <p:cNvGrpSpPr/>
            <p:nvPr/>
          </p:nvGrpSpPr>
          <p:grpSpPr>
            <a:xfrm>
              <a:off x="1796105" y="1718666"/>
              <a:ext cx="193963" cy="193963"/>
              <a:chOff x="1796105" y="1718666"/>
              <a:chExt cx="193963" cy="193963"/>
            </a:xfrm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CB269ECA-4D13-4FB9-AF2C-F14D38D5F813}"/>
                  </a:ext>
                </a:extLst>
              </p:cNvPr>
              <p:cNvSpPr/>
              <p:nvPr/>
            </p:nvSpPr>
            <p:spPr>
              <a:xfrm rot="2700000">
                <a:off x="1840832" y="1763396"/>
                <a:ext cx="104506" cy="104506"/>
              </a:xfrm>
              <a:prstGeom prst="rect">
                <a:avLst/>
              </a:prstGeom>
              <a:solidFill>
                <a:srgbClr val="16C79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26FB9575-F4B1-4660-8D6D-3E9A85CB3917}"/>
                  </a:ext>
                </a:extLst>
              </p:cNvPr>
              <p:cNvSpPr/>
              <p:nvPr/>
            </p:nvSpPr>
            <p:spPr>
              <a:xfrm rot="2700000">
                <a:off x="1796105" y="1718666"/>
                <a:ext cx="193963" cy="193963"/>
              </a:xfrm>
              <a:prstGeom prst="rect">
                <a:avLst/>
              </a:prstGeom>
              <a:noFill/>
              <a:ln w="381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1028166-4DAF-45F1-A6A1-56084DCB54EC}"/>
                </a:ext>
              </a:extLst>
            </p:cNvPr>
            <p:cNvSpPr txBox="1"/>
            <p:nvPr/>
          </p:nvSpPr>
          <p:spPr>
            <a:xfrm>
              <a:off x="2093495" y="1584815"/>
              <a:ext cx="795974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>
                  <a:solidFill>
                    <a:srgbClr val="033454"/>
                  </a:solidFill>
                  <a:latin typeface="+mj-lt"/>
                  <a:cs typeface="Arial" panose="020B0604020202020204" pitchFamily="34" charset="0"/>
                </a:rPr>
                <a:t>How to capture student attention level during Online lectures ?</a:t>
              </a:r>
            </a:p>
          </p:txBody>
        </p:sp>
      </p:grpSp>
      <p:pic>
        <p:nvPicPr>
          <p:cNvPr id="44" name="Picture 4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3955" y="3425364"/>
            <a:ext cx="2737253" cy="2737253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13FA4456-F1C2-4C50-B687-98B2074712DB}"/>
              </a:ext>
            </a:extLst>
          </p:cNvPr>
          <p:cNvGrpSpPr/>
          <p:nvPr/>
        </p:nvGrpSpPr>
        <p:grpSpPr>
          <a:xfrm>
            <a:off x="1872677" y="1960436"/>
            <a:ext cx="8282846" cy="461665"/>
            <a:chOff x="1796105" y="1584815"/>
            <a:chExt cx="8282846" cy="461665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BE5AA62F-7225-4534-9393-60756A5B6A6C}"/>
                </a:ext>
              </a:extLst>
            </p:cNvPr>
            <p:cNvGrpSpPr/>
            <p:nvPr/>
          </p:nvGrpSpPr>
          <p:grpSpPr>
            <a:xfrm>
              <a:off x="1796105" y="1718666"/>
              <a:ext cx="193963" cy="193963"/>
              <a:chOff x="1796105" y="1718666"/>
              <a:chExt cx="193963" cy="193963"/>
            </a:xfrm>
          </p:grpSpPr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CB269ECA-4D13-4FB9-AF2C-F14D38D5F813}"/>
                  </a:ext>
                </a:extLst>
              </p:cNvPr>
              <p:cNvSpPr/>
              <p:nvPr/>
            </p:nvSpPr>
            <p:spPr>
              <a:xfrm rot="2700000">
                <a:off x="1840832" y="1763396"/>
                <a:ext cx="104506" cy="104506"/>
              </a:xfrm>
              <a:prstGeom prst="rect">
                <a:avLst/>
              </a:prstGeom>
              <a:solidFill>
                <a:srgbClr val="16C79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26FB9575-F4B1-4660-8D6D-3E9A85CB3917}"/>
                  </a:ext>
                </a:extLst>
              </p:cNvPr>
              <p:cNvSpPr/>
              <p:nvPr/>
            </p:nvSpPr>
            <p:spPr>
              <a:xfrm rot="2700000">
                <a:off x="1796105" y="1718666"/>
                <a:ext cx="193963" cy="193963"/>
              </a:xfrm>
              <a:prstGeom prst="rect">
                <a:avLst/>
              </a:prstGeom>
              <a:noFill/>
              <a:ln w="381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51028166-4DAF-45F1-A6A1-56084DCB54EC}"/>
                </a:ext>
              </a:extLst>
            </p:cNvPr>
            <p:cNvSpPr txBox="1"/>
            <p:nvPr/>
          </p:nvSpPr>
          <p:spPr>
            <a:xfrm>
              <a:off x="2093495" y="1584815"/>
              <a:ext cx="798545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>
                  <a:solidFill>
                    <a:srgbClr val="033454"/>
                  </a:solidFill>
                  <a:latin typeface="+mj-lt"/>
                  <a:cs typeface="Arial" panose="020B0604020202020204" pitchFamily="34" charset="0"/>
                </a:rPr>
                <a:t>How to improve student attention level during online lectures ?</a:t>
              </a:r>
              <a:endParaRPr lang="en-US" sz="2400" b="0" i="0">
                <a:solidFill>
                  <a:srgbClr val="033454"/>
                </a:solidFill>
                <a:effectLst/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0468245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7804A95C-8552-40DD-B828-BB307F114E15}"/>
              </a:ext>
            </a:extLst>
          </p:cNvPr>
          <p:cNvSpPr/>
          <p:nvPr/>
        </p:nvSpPr>
        <p:spPr>
          <a:xfrm>
            <a:off x="348072" y="917752"/>
            <a:ext cx="520146" cy="520146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4994B2-5832-403F-AC03-30B35F77AC4C}"/>
              </a:ext>
            </a:extLst>
          </p:cNvPr>
          <p:cNvSpPr txBox="1"/>
          <p:nvPr/>
        </p:nvSpPr>
        <p:spPr>
          <a:xfrm>
            <a:off x="107045" y="1547995"/>
            <a:ext cx="10021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IT18006544</a:t>
            </a:r>
            <a:endParaRPr lang="en-US" sz="1400" b="1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7D5711-B7D8-4BF1-8A06-FA7688B0C199}"/>
              </a:ext>
            </a:extLst>
          </p:cNvPr>
          <p:cNvSpPr txBox="1"/>
          <p:nvPr/>
        </p:nvSpPr>
        <p:spPr>
          <a:xfrm>
            <a:off x="57736" y="1760382"/>
            <a:ext cx="110081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Perera H.D.D.S</a:t>
            </a:r>
            <a:endParaRPr lang="en-US" sz="1100">
              <a:solidFill>
                <a:schemeClr val="bg1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26B66DB-30E5-4D3B-9B1F-3677B019E790}"/>
              </a:ext>
            </a:extLst>
          </p:cNvPr>
          <p:cNvCxnSpPr/>
          <p:nvPr/>
        </p:nvCxnSpPr>
        <p:spPr>
          <a:xfrm>
            <a:off x="127916" y="1523519"/>
            <a:ext cx="1002197" cy="0"/>
          </a:xfrm>
          <a:prstGeom prst="line">
            <a:avLst/>
          </a:prstGeom>
          <a:ln>
            <a:solidFill>
              <a:schemeClr val="bg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FB7663B-6CFD-4CDF-9E3D-521DA0A6A81C}"/>
              </a:ext>
            </a:extLst>
          </p:cNvPr>
          <p:cNvSpPr txBox="1"/>
          <p:nvPr/>
        </p:nvSpPr>
        <p:spPr>
          <a:xfrm>
            <a:off x="177575" y="5961926"/>
            <a:ext cx="86113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bg1"/>
                </a:solidFill>
                <a:latin typeface="Speak Pro" panose="020B0504020101020102" pitchFamily="34" charset="0"/>
              </a:rPr>
              <a:t>10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144F9A0-950A-4744-BC62-43DDCA9DBACF}"/>
              </a:ext>
            </a:extLst>
          </p:cNvPr>
          <p:cNvGrpSpPr/>
          <p:nvPr/>
        </p:nvGrpSpPr>
        <p:grpSpPr>
          <a:xfrm>
            <a:off x="1811349" y="334692"/>
            <a:ext cx="3781424" cy="609828"/>
            <a:chOff x="277091" y="249153"/>
            <a:chExt cx="3781424" cy="609828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8A05BD7-9BD8-42C5-9D09-B9B7A6C1EE47}"/>
                </a:ext>
              </a:extLst>
            </p:cNvPr>
            <p:cNvSpPr/>
            <p:nvPr/>
          </p:nvSpPr>
          <p:spPr>
            <a:xfrm>
              <a:off x="277091" y="267854"/>
              <a:ext cx="83128" cy="591127"/>
            </a:xfrm>
            <a:prstGeom prst="rect">
              <a:avLst/>
            </a:prstGeom>
            <a:solidFill>
              <a:srgbClr val="16C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6FE4250-4DF3-40A8-8003-CBF7B39AE13B}"/>
                </a:ext>
              </a:extLst>
            </p:cNvPr>
            <p:cNvSpPr txBox="1"/>
            <p:nvPr/>
          </p:nvSpPr>
          <p:spPr>
            <a:xfrm>
              <a:off x="480291" y="249153"/>
              <a:ext cx="357822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Existing Systems</a:t>
              </a: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1127" y="1931276"/>
            <a:ext cx="4427746" cy="249060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1349" y="1931276"/>
            <a:ext cx="4158130" cy="2490607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5E142023-2BDF-4E35-BE83-3D14AE38843C}"/>
              </a:ext>
            </a:extLst>
          </p:cNvPr>
          <p:cNvGrpSpPr/>
          <p:nvPr/>
        </p:nvGrpSpPr>
        <p:grpSpPr>
          <a:xfrm>
            <a:off x="1811349" y="1237843"/>
            <a:ext cx="1588403" cy="400110"/>
            <a:chOff x="2261086" y="2247063"/>
            <a:chExt cx="1588403" cy="400110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7DA20A4-4BCC-4073-9420-1B15AF484C89}"/>
                </a:ext>
              </a:extLst>
            </p:cNvPr>
            <p:cNvSpPr/>
            <p:nvPr/>
          </p:nvSpPr>
          <p:spPr>
            <a:xfrm rot="2700000">
              <a:off x="2261086" y="2394865"/>
              <a:ext cx="104506" cy="104506"/>
            </a:xfrm>
            <a:prstGeom prst="rect">
              <a:avLst/>
            </a:prstGeom>
            <a:solidFill>
              <a:srgbClr val="16C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EB1969F6-42E3-47B5-B14B-7B8B2A8991BA}"/>
                </a:ext>
              </a:extLst>
            </p:cNvPr>
            <p:cNvSpPr txBox="1"/>
            <p:nvPr/>
          </p:nvSpPr>
          <p:spPr>
            <a:xfrm>
              <a:off x="2413518" y="2247063"/>
              <a:ext cx="143597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>
                  <a:solidFill>
                    <a:srgbClr val="000000"/>
                  </a:solidFill>
                  <a:latin typeface="+mj-lt"/>
                  <a:cs typeface="Arial" panose="020B0604020202020204" pitchFamily="34" charset="0"/>
                </a:rPr>
                <a:t>Face Reader</a:t>
              </a:r>
              <a:endParaRPr lang="en-US" sz="200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5E142023-2BDF-4E35-BE83-3D14AE38843C}"/>
              </a:ext>
            </a:extLst>
          </p:cNvPr>
          <p:cNvGrpSpPr/>
          <p:nvPr/>
        </p:nvGrpSpPr>
        <p:grpSpPr>
          <a:xfrm>
            <a:off x="7428781" y="1237843"/>
            <a:ext cx="1376742" cy="400110"/>
            <a:chOff x="2261086" y="2247063"/>
            <a:chExt cx="1376742" cy="400110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57DA20A4-4BCC-4073-9420-1B15AF484C89}"/>
                </a:ext>
              </a:extLst>
            </p:cNvPr>
            <p:cNvSpPr/>
            <p:nvPr/>
          </p:nvSpPr>
          <p:spPr>
            <a:xfrm rot="2700000">
              <a:off x="2261086" y="2394865"/>
              <a:ext cx="104506" cy="104506"/>
            </a:xfrm>
            <a:prstGeom prst="rect">
              <a:avLst/>
            </a:prstGeom>
            <a:solidFill>
              <a:srgbClr val="16C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EB1969F6-42E3-47B5-B14B-7B8B2A8991BA}"/>
                </a:ext>
              </a:extLst>
            </p:cNvPr>
            <p:cNvSpPr txBox="1"/>
            <p:nvPr/>
          </p:nvSpPr>
          <p:spPr>
            <a:xfrm>
              <a:off x="2413518" y="2247063"/>
              <a:ext cx="12243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>
                  <a:solidFill>
                    <a:srgbClr val="000000"/>
                  </a:solidFill>
                  <a:latin typeface="+mj-lt"/>
                  <a:cs typeface="Arial" panose="020B0604020202020204" pitchFamily="34" charset="0"/>
                </a:rPr>
                <a:t>MS Teams</a:t>
              </a:r>
              <a:endParaRPr lang="en-US" sz="200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8583169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7804A95C-8552-40DD-B828-BB307F114E15}"/>
              </a:ext>
            </a:extLst>
          </p:cNvPr>
          <p:cNvSpPr/>
          <p:nvPr/>
        </p:nvSpPr>
        <p:spPr>
          <a:xfrm>
            <a:off x="348072" y="917752"/>
            <a:ext cx="520146" cy="520146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4994B2-5832-403F-AC03-30B35F77AC4C}"/>
              </a:ext>
            </a:extLst>
          </p:cNvPr>
          <p:cNvSpPr txBox="1"/>
          <p:nvPr/>
        </p:nvSpPr>
        <p:spPr>
          <a:xfrm>
            <a:off x="107045" y="1547995"/>
            <a:ext cx="10021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IT18006544</a:t>
            </a:r>
            <a:endParaRPr lang="en-US" sz="1400" b="1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7D5711-B7D8-4BF1-8A06-FA7688B0C199}"/>
              </a:ext>
            </a:extLst>
          </p:cNvPr>
          <p:cNvSpPr txBox="1"/>
          <p:nvPr/>
        </p:nvSpPr>
        <p:spPr>
          <a:xfrm>
            <a:off x="57736" y="1760382"/>
            <a:ext cx="110081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Perera H.D.D.S</a:t>
            </a:r>
            <a:endParaRPr lang="en-US" sz="1100">
              <a:solidFill>
                <a:schemeClr val="bg1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26B66DB-30E5-4D3B-9B1F-3677B019E790}"/>
              </a:ext>
            </a:extLst>
          </p:cNvPr>
          <p:cNvCxnSpPr/>
          <p:nvPr/>
        </p:nvCxnSpPr>
        <p:spPr>
          <a:xfrm>
            <a:off x="127916" y="1523519"/>
            <a:ext cx="1002197" cy="0"/>
          </a:xfrm>
          <a:prstGeom prst="line">
            <a:avLst/>
          </a:prstGeom>
          <a:ln>
            <a:solidFill>
              <a:schemeClr val="bg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FB7663B-6CFD-4CDF-9E3D-521DA0A6A81C}"/>
              </a:ext>
            </a:extLst>
          </p:cNvPr>
          <p:cNvSpPr txBox="1"/>
          <p:nvPr/>
        </p:nvSpPr>
        <p:spPr>
          <a:xfrm>
            <a:off x="177575" y="5961926"/>
            <a:ext cx="86113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bg1"/>
                </a:solidFill>
                <a:latin typeface="Speak Pro" panose="020B0504020101020102" pitchFamily="34" charset="0"/>
              </a:rPr>
              <a:t>11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144F9A0-950A-4744-BC62-43DDCA9DBACF}"/>
              </a:ext>
            </a:extLst>
          </p:cNvPr>
          <p:cNvGrpSpPr/>
          <p:nvPr/>
        </p:nvGrpSpPr>
        <p:grpSpPr>
          <a:xfrm>
            <a:off x="1811349" y="334692"/>
            <a:ext cx="5416487" cy="609828"/>
            <a:chOff x="277091" y="249153"/>
            <a:chExt cx="5416487" cy="609828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8A05BD7-9BD8-42C5-9D09-B9B7A6C1EE47}"/>
                </a:ext>
              </a:extLst>
            </p:cNvPr>
            <p:cNvSpPr/>
            <p:nvPr/>
          </p:nvSpPr>
          <p:spPr>
            <a:xfrm>
              <a:off x="277091" y="267854"/>
              <a:ext cx="83128" cy="591127"/>
            </a:xfrm>
            <a:prstGeom prst="rect">
              <a:avLst/>
            </a:prstGeom>
            <a:solidFill>
              <a:srgbClr val="16C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6FE4250-4DF3-40A8-8003-CBF7B39AE13B}"/>
                </a:ext>
              </a:extLst>
            </p:cNvPr>
            <p:cNvSpPr txBox="1"/>
            <p:nvPr/>
          </p:nvSpPr>
          <p:spPr>
            <a:xfrm>
              <a:off x="480291" y="249153"/>
              <a:ext cx="521328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Objectives to be achieved</a:t>
              </a:r>
            </a:p>
          </p:txBody>
        </p:sp>
      </p:grpSp>
      <p:pic>
        <p:nvPicPr>
          <p:cNvPr id="44" name="Picture 4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3955" y="3425364"/>
            <a:ext cx="2737253" cy="2737253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13FA4456-F1C2-4C50-B687-98B2074712DB}"/>
              </a:ext>
            </a:extLst>
          </p:cNvPr>
          <p:cNvGrpSpPr/>
          <p:nvPr/>
        </p:nvGrpSpPr>
        <p:grpSpPr>
          <a:xfrm>
            <a:off x="1849594" y="1250947"/>
            <a:ext cx="9664763" cy="461665"/>
            <a:chOff x="1796105" y="1584815"/>
            <a:chExt cx="9664763" cy="461665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BE5AA62F-7225-4534-9393-60756A5B6A6C}"/>
                </a:ext>
              </a:extLst>
            </p:cNvPr>
            <p:cNvGrpSpPr/>
            <p:nvPr/>
          </p:nvGrpSpPr>
          <p:grpSpPr>
            <a:xfrm>
              <a:off x="1796105" y="1718666"/>
              <a:ext cx="193963" cy="193963"/>
              <a:chOff x="1796105" y="1718666"/>
              <a:chExt cx="193963" cy="193963"/>
            </a:xfrm>
          </p:grpSpPr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CB269ECA-4D13-4FB9-AF2C-F14D38D5F813}"/>
                  </a:ext>
                </a:extLst>
              </p:cNvPr>
              <p:cNvSpPr/>
              <p:nvPr/>
            </p:nvSpPr>
            <p:spPr>
              <a:xfrm rot="2700000">
                <a:off x="1840832" y="1763396"/>
                <a:ext cx="104506" cy="104506"/>
              </a:xfrm>
              <a:prstGeom prst="rect">
                <a:avLst/>
              </a:prstGeom>
              <a:solidFill>
                <a:srgbClr val="16C79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26FB9575-F4B1-4660-8D6D-3E9A85CB3917}"/>
                  </a:ext>
                </a:extLst>
              </p:cNvPr>
              <p:cNvSpPr/>
              <p:nvPr/>
            </p:nvSpPr>
            <p:spPr>
              <a:xfrm rot="2700000">
                <a:off x="1796105" y="1718666"/>
                <a:ext cx="193963" cy="193963"/>
              </a:xfrm>
              <a:prstGeom prst="rect">
                <a:avLst/>
              </a:prstGeom>
              <a:noFill/>
              <a:ln w="381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1028166-4DAF-45F1-A6A1-56084DCB54EC}"/>
                </a:ext>
              </a:extLst>
            </p:cNvPr>
            <p:cNvSpPr txBox="1"/>
            <p:nvPr/>
          </p:nvSpPr>
          <p:spPr>
            <a:xfrm>
              <a:off x="2093495" y="1584815"/>
              <a:ext cx="936737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>
                  <a:solidFill>
                    <a:srgbClr val="000000"/>
                  </a:solidFill>
                  <a:latin typeface="+mj-lt"/>
                  <a:cs typeface="Arial" panose="020B0604020202020204" pitchFamily="34" charset="0"/>
                </a:rPr>
                <a:t>Use of deep learning models to train and capture student’s facial emotion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13FA4456-F1C2-4C50-B687-98B2074712DB}"/>
              </a:ext>
            </a:extLst>
          </p:cNvPr>
          <p:cNvGrpSpPr/>
          <p:nvPr/>
        </p:nvGrpSpPr>
        <p:grpSpPr>
          <a:xfrm>
            <a:off x="1849594" y="1810778"/>
            <a:ext cx="5556715" cy="461665"/>
            <a:chOff x="1796105" y="1584815"/>
            <a:chExt cx="5556715" cy="461665"/>
          </a:xfrm>
        </p:grpSpPr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BE5AA62F-7225-4534-9393-60756A5B6A6C}"/>
                </a:ext>
              </a:extLst>
            </p:cNvPr>
            <p:cNvGrpSpPr/>
            <p:nvPr/>
          </p:nvGrpSpPr>
          <p:grpSpPr>
            <a:xfrm>
              <a:off x="1796105" y="1718666"/>
              <a:ext cx="193963" cy="193963"/>
              <a:chOff x="1796105" y="1718666"/>
              <a:chExt cx="193963" cy="193963"/>
            </a:xfrm>
          </p:grpSpPr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CB269ECA-4D13-4FB9-AF2C-F14D38D5F813}"/>
                  </a:ext>
                </a:extLst>
              </p:cNvPr>
              <p:cNvSpPr/>
              <p:nvPr/>
            </p:nvSpPr>
            <p:spPr>
              <a:xfrm rot="2700000">
                <a:off x="1840832" y="1763396"/>
                <a:ext cx="104506" cy="104506"/>
              </a:xfrm>
              <a:prstGeom prst="rect">
                <a:avLst/>
              </a:prstGeom>
              <a:solidFill>
                <a:srgbClr val="16C79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</a:endParaRPr>
              </a:p>
            </p:txBody>
          </p:sp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26FB9575-F4B1-4660-8D6D-3E9A85CB3917}"/>
                  </a:ext>
                </a:extLst>
              </p:cNvPr>
              <p:cNvSpPr/>
              <p:nvPr/>
            </p:nvSpPr>
            <p:spPr>
              <a:xfrm rot="2700000">
                <a:off x="1796105" y="1718666"/>
                <a:ext cx="193963" cy="193963"/>
              </a:xfrm>
              <a:prstGeom prst="rect">
                <a:avLst/>
              </a:prstGeom>
              <a:noFill/>
              <a:ln w="381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</a:endParaRPr>
              </a:p>
            </p:txBody>
          </p:sp>
        </p:grp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51028166-4DAF-45F1-A6A1-56084DCB54EC}"/>
                </a:ext>
              </a:extLst>
            </p:cNvPr>
            <p:cNvSpPr txBox="1"/>
            <p:nvPr/>
          </p:nvSpPr>
          <p:spPr>
            <a:xfrm>
              <a:off x="2093495" y="1584815"/>
              <a:ext cx="52593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>
                  <a:solidFill>
                    <a:srgbClr val="000000"/>
                  </a:solidFill>
                  <a:latin typeface="+mj-lt"/>
                  <a:cs typeface="Arial" panose="020B0604020202020204" pitchFamily="34" charset="0"/>
                </a:rPr>
                <a:t>Capture distractive activities of students </a:t>
              </a:r>
              <a:endParaRPr lang="en-US" sz="240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13FA4456-F1C2-4C50-B687-98B2074712DB}"/>
              </a:ext>
            </a:extLst>
          </p:cNvPr>
          <p:cNvGrpSpPr/>
          <p:nvPr/>
        </p:nvGrpSpPr>
        <p:grpSpPr>
          <a:xfrm>
            <a:off x="1849594" y="2454662"/>
            <a:ext cx="8944244" cy="461665"/>
            <a:chOff x="1796105" y="1584815"/>
            <a:chExt cx="8944244" cy="461665"/>
          </a:xfrm>
        </p:grpSpPr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BE5AA62F-7225-4534-9393-60756A5B6A6C}"/>
                </a:ext>
              </a:extLst>
            </p:cNvPr>
            <p:cNvGrpSpPr/>
            <p:nvPr/>
          </p:nvGrpSpPr>
          <p:grpSpPr>
            <a:xfrm>
              <a:off x="1796105" y="1718666"/>
              <a:ext cx="193963" cy="193963"/>
              <a:chOff x="1796105" y="1718666"/>
              <a:chExt cx="193963" cy="193963"/>
            </a:xfrm>
          </p:grpSpPr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CB269ECA-4D13-4FB9-AF2C-F14D38D5F813}"/>
                  </a:ext>
                </a:extLst>
              </p:cNvPr>
              <p:cNvSpPr/>
              <p:nvPr/>
            </p:nvSpPr>
            <p:spPr>
              <a:xfrm rot="2700000">
                <a:off x="1840832" y="1763396"/>
                <a:ext cx="104506" cy="104506"/>
              </a:xfrm>
              <a:prstGeom prst="rect">
                <a:avLst/>
              </a:prstGeom>
              <a:solidFill>
                <a:srgbClr val="16C79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</a:endParaRPr>
              </a:p>
            </p:txBody>
          </p:sp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26FB9575-F4B1-4660-8D6D-3E9A85CB3917}"/>
                  </a:ext>
                </a:extLst>
              </p:cNvPr>
              <p:cNvSpPr/>
              <p:nvPr/>
            </p:nvSpPr>
            <p:spPr>
              <a:xfrm rot="2700000">
                <a:off x="1796105" y="1718666"/>
                <a:ext cx="193963" cy="193963"/>
              </a:xfrm>
              <a:prstGeom prst="rect">
                <a:avLst/>
              </a:prstGeom>
              <a:noFill/>
              <a:ln w="381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</a:endParaRPr>
              </a:p>
            </p:txBody>
          </p:sp>
        </p:grp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51028166-4DAF-45F1-A6A1-56084DCB54EC}"/>
                </a:ext>
              </a:extLst>
            </p:cNvPr>
            <p:cNvSpPr txBox="1"/>
            <p:nvPr/>
          </p:nvSpPr>
          <p:spPr>
            <a:xfrm>
              <a:off x="2093495" y="1584815"/>
              <a:ext cx="86468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>
                  <a:solidFill>
                    <a:srgbClr val="000000"/>
                  </a:solidFill>
                  <a:latin typeface="+mj-lt"/>
                  <a:cs typeface="Arial" panose="020B0604020202020204" pitchFamily="34" charset="0"/>
                </a:rPr>
                <a:t>Use of edge computing technique to analyze the captured emotions</a:t>
              </a:r>
              <a:endParaRPr lang="en-US" sz="240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13FA4456-F1C2-4C50-B687-98B2074712DB}"/>
              </a:ext>
            </a:extLst>
          </p:cNvPr>
          <p:cNvGrpSpPr/>
          <p:nvPr/>
        </p:nvGrpSpPr>
        <p:grpSpPr>
          <a:xfrm>
            <a:off x="1849594" y="3049898"/>
            <a:ext cx="8645894" cy="461665"/>
            <a:chOff x="1796105" y="1584815"/>
            <a:chExt cx="8645894" cy="461665"/>
          </a:xfrm>
        </p:grpSpPr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BE5AA62F-7225-4534-9393-60756A5B6A6C}"/>
                </a:ext>
              </a:extLst>
            </p:cNvPr>
            <p:cNvGrpSpPr/>
            <p:nvPr/>
          </p:nvGrpSpPr>
          <p:grpSpPr>
            <a:xfrm>
              <a:off x="1796105" y="1718666"/>
              <a:ext cx="193963" cy="193963"/>
              <a:chOff x="1796105" y="1718666"/>
              <a:chExt cx="193963" cy="193963"/>
            </a:xfrm>
          </p:grpSpPr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CB269ECA-4D13-4FB9-AF2C-F14D38D5F813}"/>
                  </a:ext>
                </a:extLst>
              </p:cNvPr>
              <p:cNvSpPr/>
              <p:nvPr/>
            </p:nvSpPr>
            <p:spPr>
              <a:xfrm rot="2700000">
                <a:off x="1840832" y="1763396"/>
                <a:ext cx="104506" cy="104506"/>
              </a:xfrm>
              <a:prstGeom prst="rect">
                <a:avLst/>
              </a:prstGeom>
              <a:solidFill>
                <a:srgbClr val="16C79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</a:endParaRPr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26FB9575-F4B1-4660-8D6D-3E9A85CB3917}"/>
                  </a:ext>
                </a:extLst>
              </p:cNvPr>
              <p:cNvSpPr/>
              <p:nvPr/>
            </p:nvSpPr>
            <p:spPr>
              <a:xfrm rot="2700000">
                <a:off x="1796105" y="1718666"/>
                <a:ext cx="193963" cy="193963"/>
              </a:xfrm>
              <a:prstGeom prst="rect">
                <a:avLst/>
              </a:prstGeom>
              <a:noFill/>
              <a:ln w="381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</a:endParaRPr>
              </a:p>
            </p:txBody>
          </p:sp>
        </p:grp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51028166-4DAF-45F1-A6A1-56084DCB54EC}"/>
                </a:ext>
              </a:extLst>
            </p:cNvPr>
            <p:cNvSpPr txBox="1"/>
            <p:nvPr/>
          </p:nvSpPr>
          <p:spPr>
            <a:xfrm>
              <a:off x="2093495" y="1584815"/>
              <a:ext cx="834850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>
                  <a:solidFill>
                    <a:srgbClr val="000000"/>
                  </a:solidFill>
                  <a:latin typeface="+mj-lt"/>
                  <a:cs typeface="Arial" panose="020B0604020202020204" pitchFamily="34" charset="0"/>
                </a:rPr>
                <a:t>Optimized algorithm to provide feedback to students periodically.</a:t>
              </a:r>
              <a:endParaRPr lang="en-US" sz="240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3166343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7804A95C-8552-40DD-B828-BB307F114E15}"/>
              </a:ext>
            </a:extLst>
          </p:cNvPr>
          <p:cNvSpPr/>
          <p:nvPr/>
        </p:nvSpPr>
        <p:spPr>
          <a:xfrm>
            <a:off x="348072" y="917752"/>
            <a:ext cx="520146" cy="520146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4994B2-5832-403F-AC03-30B35F77AC4C}"/>
              </a:ext>
            </a:extLst>
          </p:cNvPr>
          <p:cNvSpPr txBox="1"/>
          <p:nvPr/>
        </p:nvSpPr>
        <p:spPr>
          <a:xfrm>
            <a:off x="107045" y="1547995"/>
            <a:ext cx="10021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IT18006544</a:t>
            </a:r>
            <a:endParaRPr lang="en-US" sz="1400" b="1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7D5711-B7D8-4BF1-8A06-FA7688B0C199}"/>
              </a:ext>
            </a:extLst>
          </p:cNvPr>
          <p:cNvSpPr txBox="1"/>
          <p:nvPr/>
        </p:nvSpPr>
        <p:spPr>
          <a:xfrm>
            <a:off x="57736" y="1760382"/>
            <a:ext cx="110081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Perera H.D.D.S</a:t>
            </a:r>
            <a:endParaRPr lang="en-US" sz="1100">
              <a:solidFill>
                <a:schemeClr val="bg1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26B66DB-30E5-4D3B-9B1F-3677B019E790}"/>
              </a:ext>
            </a:extLst>
          </p:cNvPr>
          <p:cNvCxnSpPr/>
          <p:nvPr/>
        </p:nvCxnSpPr>
        <p:spPr>
          <a:xfrm>
            <a:off x="127916" y="1523519"/>
            <a:ext cx="1002197" cy="0"/>
          </a:xfrm>
          <a:prstGeom prst="line">
            <a:avLst/>
          </a:prstGeom>
          <a:ln>
            <a:solidFill>
              <a:schemeClr val="bg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FB7663B-6CFD-4CDF-9E3D-521DA0A6A81C}"/>
              </a:ext>
            </a:extLst>
          </p:cNvPr>
          <p:cNvSpPr txBox="1"/>
          <p:nvPr/>
        </p:nvSpPr>
        <p:spPr>
          <a:xfrm>
            <a:off x="177575" y="5961926"/>
            <a:ext cx="86113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bg1"/>
                </a:solidFill>
                <a:latin typeface="Speak Pro" panose="020B0504020101020102" pitchFamily="34" charset="0"/>
              </a:rPr>
              <a:t>12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144F9A0-950A-4744-BC62-43DDCA9DBACF}"/>
              </a:ext>
            </a:extLst>
          </p:cNvPr>
          <p:cNvGrpSpPr/>
          <p:nvPr/>
        </p:nvGrpSpPr>
        <p:grpSpPr>
          <a:xfrm>
            <a:off x="1811349" y="334692"/>
            <a:ext cx="9611545" cy="609828"/>
            <a:chOff x="277091" y="249153"/>
            <a:chExt cx="9611545" cy="609828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8A05BD7-9BD8-42C5-9D09-B9B7A6C1EE47}"/>
                </a:ext>
              </a:extLst>
            </p:cNvPr>
            <p:cNvSpPr/>
            <p:nvPr/>
          </p:nvSpPr>
          <p:spPr>
            <a:xfrm>
              <a:off x="277091" y="267854"/>
              <a:ext cx="83128" cy="591127"/>
            </a:xfrm>
            <a:prstGeom prst="rect">
              <a:avLst/>
            </a:prstGeom>
            <a:solidFill>
              <a:srgbClr val="16C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6FE4250-4DF3-40A8-8003-CBF7B39AE13B}"/>
                </a:ext>
              </a:extLst>
            </p:cNvPr>
            <p:cNvSpPr txBox="1"/>
            <p:nvPr/>
          </p:nvSpPr>
          <p:spPr>
            <a:xfrm>
              <a:off x="480291" y="249153"/>
              <a:ext cx="940834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System, Software and Personnel Requirements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6931CD0-BFEA-4CDB-9D7C-70ABC0E760E1}"/>
              </a:ext>
            </a:extLst>
          </p:cNvPr>
          <p:cNvGrpSpPr/>
          <p:nvPr/>
        </p:nvGrpSpPr>
        <p:grpSpPr>
          <a:xfrm>
            <a:off x="2288691" y="1790753"/>
            <a:ext cx="9848445" cy="400110"/>
            <a:chOff x="2261086" y="2247063"/>
            <a:chExt cx="9848445" cy="400110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59CF6B8-2D14-4645-A1F6-B777BD09771C}"/>
                </a:ext>
              </a:extLst>
            </p:cNvPr>
            <p:cNvSpPr/>
            <p:nvPr/>
          </p:nvSpPr>
          <p:spPr>
            <a:xfrm rot="2700000">
              <a:off x="2261086" y="2394865"/>
              <a:ext cx="104506" cy="104506"/>
            </a:xfrm>
            <a:prstGeom prst="rect">
              <a:avLst/>
            </a:prstGeom>
            <a:solidFill>
              <a:srgbClr val="16C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B093337-75E7-4069-A262-CB46019961FE}"/>
                </a:ext>
              </a:extLst>
            </p:cNvPr>
            <p:cNvSpPr txBox="1"/>
            <p:nvPr/>
          </p:nvSpPr>
          <p:spPr>
            <a:xfrm>
              <a:off x="2413518" y="2247063"/>
              <a:ext cx="969601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>
                  <a:solidFill>
                    <a:srgbClr val="000000"/>
                  </a:solidFill>
                  <a:latin typeface="+mj-lt"/>
                  <a:cs typeface="Arial" panose="020B0604020202020204" pitchFamily="34" charset="0"/>
                </a:rPr>
                <a:t>Capturing and analyzing student’s attention through facial emotions.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E142023-2BDF-4E35-BE83-3D14AE38843C}"/>
              </a:ext>
            </a:extLst>
          </p:cNvPr>
          <p:cNvGrpSpPr/>
          <p:nvPr/>
        </p:nvGrpSpPr>
        <p:grpSpPr>
          <a:xfrm>
            <a:off x="2288691" y="2178029"/>
            <a:ext cx="7195642" cy="400110"/>
            <a:chOff x="2261086" y="2247063"/>
            <a:chExt cx="7195642" cy="40011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57DA20A4-4BCC-4073-9420-1B15AF484C89}"/>
                </a:ext>
              </a:extLst>
            </p:cNvPr>
            <p:cNvSpPr/>
            <p:nvPr/>
          </p:nvSpPr>
          <p:spPr>
            <a:xfrm rot="2700000">
              <a:off x="2261086" y="2394865"/>
              <a:ext cx="104506" cy="104506"/>
            </a:xfrm>
            <a:prstGeom prst="rect">
              <a:avLst/>
            </a:prstGeom>
            <a:solidFill>
              <a:srgbClr val="16C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B1969F6-42E3-47B5-B14B-7B8B2A8991BA}"/>
                </a:ext>
              </a:extLst>
            </p:cNvPr>
            <p:cNvSpPr txBox="1"/>
            <p:nvPr/>
          </p:nvSpPr>
          <p:spPr>
            <a:xfrm>
              <a:off x="2413518" y="2247063"/>
              <a:ext cx="70432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>
                  <a:solidFill>
                    <a:srgbClr val="000000"/>
                  </a:solidFill>
                  <a:latin typeface="+mj-lt"/>
                  <a:cs typeface="Arial" panose="020B0604020202020204" pitchFamily="34" charset="0"/>
                </a:rPr>
                <a:t>Suggesting methods for lecturer to increase student attentiveness</a:t>
              </a:r>
              <a:endParaRPr lang="en-US" sz="200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5E142023-2BDF-4E35-BE83-3D14AE38843C}"/>
              </a:ext>
            </a:extLst>
          </p:cNvPr>
          <p:cNvGrpSpPr/>
          <p:nvPr/>
        </p:nvGrpSpPr>
        <p:grpSpPr>
          <a:xfrm>
            <a:off x="2303931" y="2613893"/>
            <a:ext cx="6062191" cy="400110"/>
            <a:chOff x="2261086" y="2247063"/>
            <a:chExt cx="6062191" cy="40011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7DA20A4-4BCC-4073-9420-1B15AF484C89}"/>
                </a:ext>
              </a:extLst>
            </p:cNvPr>
            <p:cNvSpPr/>
            <p:nvPr/>
          </p:nvSpPr>
          <p:spPr>
            <a:xfrm rot="2700000">
              <a:off x="2261086" y="2394865"/>
              <a:ext cx="104506" cy="104506"/>
            </a:xfrm>
            <a:prstGeom prst="rect">
              <a:avLst/>
            </a:prstGeom>
            <a:solidFill>
              <a:srgbClr val="16C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B1969F6-42E3-47B5-B14B-7B8B2A8991BA}"/>
                </a:ext>
              </a:extLst>
            </p:cNvPr>
            <p:cNvSpPr txBox="1"/>
            <p:nvPr/>
          </p:nvSpPr>
          <p:spPr>
            <a:xfrm>
              <a:off x="2413518" y="2247063"/>
              <a:ext cx="590975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>
                  <a:latin typeface="+mj-lt"/>
                  <a:cs typeface="Arial" panose="020B0604020202020204" pitchFamily="34" charset="0"/>
                </a:rPr>
                <a:t>Periodically notifying student about their attentiveness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5E142023-2BDF-4E35-BE83-3D14AE38843C}"/>
              </a:ext>
            </a:extLst>
          </p:cNvPr>
          <p:cNvGrpSpPr/>
          <p:nvPr/>
        </p:nvGrpSpPr>
        <p:grpSpPr>
          <a:xfrm>
            <a:off x="2300883" y="3013181"/>
            <a:ext cx="4632441" cy="400110"/>
            <a:chOff x="2261086" y="2247063"/>
            <a:chExt cx="4632441" cy="400110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57DA20A4-4BCC-4073-9420-1B15AF484C89}"/>
                </a:ext>
              </a:extLst>
            </p:cNvPr>
            <p:cNvSpPr/>
            <p:nvPr/>
          </p:nvSpPr>
          <p:spPr>
            <a:xfrm rot="2700000">
              <a:off x="2261086" y="2394865"/>
              <a:ext cx="104506" cy="104506"/>
            </a:xfrm>
            <a:prstGeom prst="rect">
              <a:avLst/>
            </a:prstGeom>
            <a:solidFill>
              <a:srgbClr val="16C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EB1969F6-42E3-47B5-B14B-7B8B2A8991BA}"/>
                </a:ext>
              </a:extLst>
            </p:cNvPr>
            <p:cNvSpPr txBox="1"/>
            <p:nvPr/>
          </p:nvSpPr>
          <p:spPr>
            <a:xfrm>
              <a:off x="2413518" y="2247063"/>
              <a:ext cx="448000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>
                  <a:solidFill>
                    <a:srgbClr val="000000"/>
                  </a:solidFill>
                  <a:latin typeface="+mj-lt"/>
                  <a:cs typeface="Arial" panose="020B0604020202020204" pitchFamily="34" charset="0"/>
                </a:rPr>
                <a:t>Capturing distractive actions by students.</a:t>
              </a:r>
              <a:endParaRPr lang="en-US" sz="2000">
                <a:latin typeface="+mj-lt"/>
                <a:cs typeface="Arial" panose="020B0604020202020204" pitchFamily="34" charset="0"/>
              </a:endParaRPr>
            </a:p>
          </p:txBody>
        </p:sp>
      </p:grpSp>
      <p:pic>
        <p:nvPicPr>
          <p:cNvPr id="44" name="Picture 4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3955" y="3425364"/>
            <a:ext cx="2737253" cy="2737253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13FA4456-F1C2-4C50-B687-98B2074712DB}"/>
              </a:ext>
            </a:extLst>
          </p:cNvPr>
          <p:cNvGrpSpPr/>
          <p:nvPr/>
        </p:nvGrpSpPr>
        <p:grpSpPr>
          <a:xfrm>
            <a:off x="1849594" y="1250947"/>
            <a:ext cx="6256009" cy="461665"/>
            <a:chOff x="1796105" y="1584815"/>
            <a:chExt cx="6256009" cy="461665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BE5AA62F-7225-4534-9393-60756A5B6A6C}"/>
                </a:ext>
              </a:extLst>
            </p:cNvPr>
            <p:cNvGrpSpPr/>
            <p:nvPr/>
          </p:nvGrpSpPr>
          <p:grpSpPr>
            <a:xfrm>
              <a:off x="1796105" y="1718666"/>
              <a:ext cx="193963" cy="193963"/>
              <a:chOff x="1796105" y="1718666"/>
              <a:chExt cx="193963" cy="193963"/>
            </a:xfrm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CB269ECA-4D13-4FB9-AF2C-F14D38D5F813}"/>
                  </a:ext>
                </a:extLst>
              </p:cNvPr>
              <p:cNvSpPr/>
              <p:nvPr/>
            </p:nvSpPr>
            <p:spPr>
              <a:xfrm rot="2700000">
                <a:off x="1840832" y="1763396"/>
                <a:ext cx="104506" cy="104506"/>
              </a:xfrm>
              <a:prstGeom prst="rect">
                <a:avLst/>
              </a:prstGeom>
              <a:solidFill>
                <a:srgbClr val="16C79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26FB9575-F4B1-4660-8D6D-3E9A85CB3917}"/>
                  </a:ext>
                </a:extLst>
              </p:cNvPr>
              <p:cNvSpPr/>
              <p:nvPr/>
            </p:nvSpPr>
            <p:spPr>
              <a:xfrm rot="2700000">
                <a:off x="1796105" y="1718666"/>
                <a:ext cx="193963" cy="193963"/>
              </a:xfrm>
              <a:prstGeom prst="rect">
                <a:avLst/>
              </a:prstGeom>
              <a:noFill/>
              <a:ln w="381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1028166-4DAF-45F1-A6A1-56084DCB54EC}"/>
                </a:ext>
              </a:extLst>
            </p:cNvPr>
            <p:cNvSpPr txBox="1"/>
            <p:nvPr/>
          </p:nvSpPr>
          <p:spPr>
            <a:xfrm>
              <a:off x="2093495" y="1584815"/>
              <a:ext cx="59586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>
                  <a:solidFill>
                    <a:srgbClr val="033454"/>
                  </a:solidFill>
                  <a:latin typeface="+mj-lt"/>
                  <a:cs typeface="Arial" panose="020B0604020202020204" pitchFamily="34" charset="0"/>
                </a:rPr>
                <a:t>System Functional Requirements of the Project</a:t>
              </a:r>
              <a:endParaRPr lang="en-US" sz="2400" b="0" i="0">
                <a:solidFill>
                  <a:srgbClr val="033454"/>
                </a:solidFill>
                <a:effectLst/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3FA4456-F1C2-4C50-B687-98B2074712DB}"/>
              </a:ext>
            </a:extLst>
          </p:cNvPr>
          <p:cNvGrpSpPr/>
          <p:nvPr/>
        </p:nvGrpSpPr>
        <p:grpSpPr>
          <a:xfrm>
            <a:off x="1849594" y="3718091"/>
            <a:ext cx="5101269" cy="461665"/>
            <a:chOff x="1796105" y="1584815"/>
            <a:chExt cx="5101269" cy="461665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BE5AA62F-7225-4534-9393-60756A5B6A6C}"/>
                </a:ext>
              </a:extLst>
            </p:cNvPr>
            <p:cNvGrpSpPr/>
            <p:nvPr/>
          </p:nvGrpSpPr>
          <p:grpSpPr>
            <a:xfrm>
              <a:off x="1796105" y="1718666"/>
              <a:ext cx="193963" cy="193963"/>
              <a:chOff x="1796105" y="1718666"/>
              <a:chExt cx="193963" cy="193963"/>
            </a:xfrm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CB269ECA-4D13-4FB9-AF2C-F14D38D5F813}"/>
                  </a:ext>
                </a:extLst>
              </p:cNvPr>
              <p:cNvSpPr/>
              <p:nvPr/>
            </p:nvSpPr>
            <p:spPr>
              <a:xfrm rot="2700000">
                <a:off x="1840832" y="1763396"/>
                <a:ext cx="104506" cy="104506"/>
              </a:xfrm>
              <a:prstGeom prst="rect">
                <a:avLst/>
              </a:prstGeom>
              <a:solidFill>
                <a:srgbClr val="16C79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26FB9575-F4B1-4660-8D6D-3E9A85CB3917}"/>
                  </a:ext>
                </a:extLst>
              </p:cNvPr>
              <p:cNvSpPr/>
              <p:nvPr/>
            </p:nvSpPr>
            <p:spPr>
              <a:xfrm rot="2700000">
                <a:off x="1796105" y="1718666"/>
                <a:ext cx="193963" cy="193963"/>
              </a:xfrm>
              <a:prstGeom prst="rect">
                <a:avLst/>
              </a:prstGeom>
              <a:noFill/>
              <a:ln w="381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1028166-4DAF-45F1-A6A1-56084DCB54EC}"/>
                </a:ext>
              </a:extLst>
            </p:cNvPr>
            <p:cNvSpPr txBox="1"/>
            <p:nvPr/>
          </p:nvSpPr>
          <p:spPr>
            <a:xfrm>
              <a:off x="2093495" y="1584815"/>
              <a:ext cx="480387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>
                  <a:solidFill>
                    <a:srgbClr val="033454"/>
                  </a:solidFill>
                  <a:latin typeface="+mj-lt"/>
                  <a:cs typeface="Arial" panose="020B0604020202020204" pitchFamily="34" charset="0"/>
                </a:rPr>
                <a:t>System Non-Functional Requirements</a:t>
              </a:r>
              <a:endParaRPr lang="en-US" sz="2400" b="0" i="0">
                <a:solidFill>
                  <a:srgbClr val="033454"/>
                </a:solidFill>
                <a:effectLst/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5E142023-2BDF-4E35-BE83-3D14AE38843C}"/>
              </a:ext>
            </a:extLst>
          </p:cNvPr>
          <p:cNvGrpSpPr/>
          <p:nvPr/>
        </p:nvGrpSpPr>
        <p:grpSpPr>
          <a:xfrm>
            <a:off x="2298009" y="4183491"/>
            <a:ext cx="1164247" cy="400110"/>
            <a:chOff x="2261086" y="2247063"/>
            <a:chExt cx="1164247" cy="400110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57DA20A4-4BCC-4073-9420-1B15AF484C89}"/>
                </a:ext>
              </a:extLst>
            </p:cNvPr>
            <p:cNvSpPr/>
            <p:nvPr/>
          </p:nvSpPr>
          <p:spPr>
            <a:xfrm rot="2700000">
              <a:off x="2261086" y="2394865"/>
              <a:ext cx="104506" cy="104506"/>
            </a:xfrm>
            <a:prstGeom prst="rect">
              <a:avLst/>
            </a:prstGeom>
            <a:solidFill>
              <a:srgbClr val="16C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EB1969F6-42E3-47B5-B14B-7B8B2A8991BA}"/>
                </a:ext>
              </a:extLst>
            </p:cNvPr>
            <p:cNvSpPr txBox="1"/>
            <p:nvPr/>
          </p:nvSpPr>
          <p:spPr>
            <a:xfrm>
              <a:off x="2413518" y="2247063"/>
              <a:ext cx="101181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>
                  <a:latin typeface="+mj-lt"/>
                  <a:cs typeface="Arial" panose="020B0604020202020204" pitchFamily="34" charset="0"/>
                </a:rPr>
                <a:t>Security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5E142023-2BDF-4E35-BE83-3D14AE38843C}"/>
              </a:ext>
            </a:extLst>
          </p:cNvPr>
          <p:cNvGrpSpPr/>
          <p:nvPr/>
        </p:nvGrpSpPr>
        <p:grpSpPr>
          <a:xfrm>
            <a:off x="2295139" y="4534289"/>
            <a:ext cx="1660474" cy="400110"/>
            <a:chOff x="2261086" y="2247063"/>
            <a:chExt cx="1660474" cy="400110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57DA20A4-4BCC-4073-9420-1B15AF484C89}"/>
                </a:ext>
              </a:extLst>
            </p:cNvPr>
            <p:cNvSpPr/>
            <p:nvPr/>
          </p:nvSpPr>
          <p:spPr>
            <a:xfrm rot="2700000">
              <a:off x="2261086" y="2394865"/>
              <a:ext cx="104506" cy="104506"/>
            </a:xfrm>
            <a:prstGeom prst="rect">
              <a:avLst/>
            </a:prstGeom>
            <a:solidFill>
              <a:srgbClr val="16C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EB1969F6-42E3-47B5-B14B-7B8B2A8991BA}"/>
                </a:ext>
              </a:extLst>
            </p:cNvPr>
            <p:cNvSpPr txBox="1"/>
            <p:nvPr/>
          </p:nvSpPr>
          <p:spPr>
            <a:xfrm>
              <a:off x="2413518" y="2247063"/>
              <a:ext cx="15080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>
                  <a:latin typeface="+mj-lt"/>
                  <a:cs typeface="Arial" panose="020B0604020202020204" pitchFamily="34" charset="0"/>
                </a:rPr>
                <a:t>Performance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396663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7804A95C-8552-40DD-B828-BB307F114E15}"/>
              </a:ext>
            </a:extLst>
          </p:cNvPr>
          <p:cNvSpPr/>
          <p:nvPr/>
        </p:nvSpPr>
        <p:spPr>
          <a:xfrm>
            <a:off x="348072" y="917752"/>
            <a:ext cx="520146" cy="520146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4994B2-5832-403F-AC03-30B35F77AC4C}"/>
              </a:ext>
            </a:extLst>
          </p:cNvPr>
          <p:cNvSpPr txBox="1"/>
          <p:nvPr/>
        </p:nvSpPr>
        <p:spPr>
          <a:xfrm>
            <a:off x="107045" y="1547995"/>
            <a:ext cx="10021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IT18006544</a:t>
            </a:r>
            <a:endParaRPr lang="en-US" sz="1400" b="1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7D5711-B7D8-4BF1-8A06-FA7688B0C199}"/>
              </a:ext>
            </a:extLst>
          </p:cNvPr>
          <p:cNvSpPr txBox="1"/>
          <p:nvPr/>
        </p:nvSpPr>
        <p:spPr>
          <a:xfrm>
            <a:off x="57736" y="1760382"/>
            <a:ext cx="110081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Perera H.D.D.S</a:t>
            </a:r>
            <a:endParaRPr lang="en-US" sz="1100">
              <a:solidFill>
                <a:schemeClr val="bg1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26B66DB-30E5-4D3B-9B1F-3677B019E790}"/>
              </a:ext>
            </a:extLst>
          </p:cNvPr>
          <p:cNvCxnSpPr/>
          <p:nvPr/>
        </p:nvCxnSpPr>
        <p:spPr>
          <a:xfrm>
            <a:off x="127916" y="1523519"/>
            <a:ext cx="1002197" cy="0"/>
          </a:xfrm>
          <a:prstGeom prst="line">
            <a:avLst/>
          </a:prstGeom>
          <a:ln>
            <a:solidFill>
              <a:schemeClr val="bg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FB7663B-6CFD-4CDF-9E3D-521DA0A6A81C}"/>
              </a:ext>
            </a:extLst>
          </p:cNvPr>
          <p:cNvSpPr txBox="1"/>
          <p:nvPr/>
        </p:nvSpPr>
        <p:spPr>
          <a:xfrm>
            <a:off x="177575" y="5961926"/>
            <a:ext cx="86113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bg1"/>
                </a:solidFill>
                <a:latin typeface="Speak Pro" panose="020B0504020101020102" pitchFamily="34" charset="0"/>
              </a:rPr>
              <a:t>13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144F9A0-950A-4744-BC62-43DDCA9DBACF}"/>
              </a:ext>
            </a:extLst>
          </p:cNvPr>
          <p:cNvGrpSpPr/>
          <p:nvPr/>
        </p:nvGrpSpPr>
        <p:grpSpPr>
          <a:xfrm>
            <a:off x="1811349" y="334692"/>
            <a:ext cx="10483578" cy="609828"/>
            <a:chOff x="277091" y="249153"/>
            <a:chExt cx="10483578" cy="609828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8A05BD7-9BD8-42C5-9D09-B9B7A6C1EE47}"/>
                </a:ext>
              </a:extLst>
            </p:cNvPr>
            <p:cNvSpPr/>
            <p:nvPr/>
          </p:nvSpPr>
          <p:spPr>
            <a:xfrm>
              <a:off x="277091" y="267854"/>
              <a:ext cx="83128" cy="591127"/>
            </a:xfrm>
            <a:prstGeom prst="rect">
              <a:avLst/>
            </a:prstGeom>
            <a:solidFill>
              <a:srgbClr val="16C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6FE4250-4DF3-40A8-8003-CBF7B39AE13B}"/>
                </a:ext>
              </a:extLst>
            </p:cNvPr>
            <p:cNvSpPr txBox="1"/>
            <p:nvPr/>
          </p:nvSpPr>
          <p:spPr>
            <a:xfrm>
              <a:off x="480291" y="249153"/>
              <a:ext cx="1028037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System, Software and Personnel Requirements </a:t>
              </a:r>
              <a:r>
                <a:rPr lang="en-US" b="1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Contd</a:t>
              </a:r>
              <a:r>
                <a:rPr lang="en-US" sz="3200" b="1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3FA4456-F1C2-4C50-B687-98B2074712DB}"/>
              </a:ext>
            </a:extLst>
          </p:cNvPr>
          <p:cNvGrpSpPr/>
          <p:nvPr/>
        </p:nvGrpSpPr>
        <p:grpSpPr>
          <a:xfrm>
            <a:off x="1849594" y="1250947"/>
            <a:ext cx="3536995" cy="461665"/>
            <a:chOff x="1796105" y="1584815"/>
            <a:chExt cx="3536995" cy="461665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BE5AA62F-7225-4534-9393-60756A5B6A6C}"/>
                </a:ext>
              </a:extLst>
            </p:cNvPr>
            <p:cNvGrpSpPr/>
            <p:nvPr/>
          </p:nvGrpSpPr>
          <p:grpSpPr>
            <a:xfrm>
              <a:off x="1796105" y="1718666"/>
              <a:ext cx="193963" cy="193963"/>
              <a:chOff x="1796105" y="1718666"/>
              <a:chExt cx="193963" cy="193963"/>
            </a:xfrm>
          </p:grpSpPr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CB269ECA-4D13-4FB9-AF2C-F14D38D5F813}"/>
                  </a:ext>
                </a:extLst>
              </p:cNvPr>
              <p:cNvSpPr/>
              <p:nvPr/>
            </p:nvSpPr>
            <p:spPr>
              <a:xfrm rot="2700000">
                <a:off x="1840832" y="1763396"/>
                <a:ext cx="104506" cy="104506"/>
              </a:xfrm>
              <a:prstGeom prst="rect">
                <a:avLst/>
              </a:prstGeom>
              <a:solidFill>
                <a:srgbClr val="16C79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26FB9575-F4B1-4660-8D6D-3E9A85CB3917}"/>
                  </a:ext>
                </a:extLst>
              </p:cNvPr>
              <p:cNvSpPr/>
              <p:nvPr/>
            </p:nvSpPr>
            <p:spPr>
              <a:xfrm rot="2700000">
                <a:off x="1796105" y="1718666"/>
                <a:ext cx="193963" cy="193963"/>
              </a:xfrm>
              <a:prstGeom prst="rect">
                <a:avLst/>
              </a:prstGeom>
              <a:noFill/>
              <a:ln w="381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1028166-4DAF-45F1-A6A1-56084DCB54EC}"/>
                </a:ext>
              </a:extLst>
            </p:cNvPr>
            <p:cNvSpPr txBox="1"/>
            <p:nvPr/>
          </p:nvSpPr>
          <p:spPr>
            <a:xfrm>
              <a:off x="2093495" y="1584815"/>
              <a:ext cx="323960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>
                  <a:solidFill>
                    <a:srgbClr val="033454"/>
                  </a:solidFill>
                  <a:latin typeface="+mj-lt"/>
                  <a:cs typeface="Arial" panose="020B0604020202020204" pitchFamily="34" charset="0"/>
                </a:rPr>
                <a:t>Development Resources </a:t>
              </a:r>
              <a:endParaRPr lang="en-US" sz="2400" b="0" i="0">
                <a:solidFill>
                  <a:srgbClr val="033454"/>
                </a:solidFill>
                <a:effectLst/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6931CD0-BFEA-4CDB-9D7C-70ABC0E760E1}"/>
              </a:ext>
            </a:extLst>
          </p:cNvPr>
          <p:cNvGrpSpPr/>
          <p:nvPr/>
        </p:nvGrpSpPr>
        <p:grpSpPr>
          <a:xfrm>
            <a:off x="2343555" y="1760382"/>
            <a:ext cx="9848445" cy="400110"/>
            <a:chOff x="2261086" y="2247063"/>
            <a:chExt cx="9848445" cy="400110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D59CF6B8-2D14-4645-A1F6-B777BD09771C}"/>
                </a:ext>
              </a:extLst>
            </p:cNvPr>
            <p:cNvSpPr/>
            <p:nvPr/>
          </p:nvSpPr>
          <p:spPr>
            <a:xfrm rot="2700000">
              <a:off x="2261086" y="2394865"/>
              <a:ext cx="104506" cy="104506"/>
            </a:xfrm>
            <a:prstGeom prst="rect">
              <a:avLst/>
            </a:prstGeom>
            <a:solidFill>
              <a:srgbClr val="16C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B093337-75E7-4069-A262-CB46019961FE}"/>
                </a:ext>
              </a:extLst>
            </p:cNvPr>
            <p:cNvSpPr txBox="1"/>
            <p:nvPr/>
          </p:nvSpPr>
          <p:spPr>
            <a:xfrm>
              <a:off x="2413518" y="2247063"/>
              <a:ext cx="969601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>
                  <a:solidFill>
                    <a:srgbClr val="000000"/>
                  </a:solidFill>
                  <a:latin typeface="+mj-lt"/>
                  <a:cs typeface="Arial" panose="020B0604020202020204" pitchFamily="34" charset="0"/>
                </a:rPr>
                <a:t>Mr. Shan Li -  Requested and obtained datasets for facial emotions.</a:t>
              </a:r>
              <a:endParaRPr lang="en-US" sz="2000">
                <a:latin typeface="+mj-lt"/>
                <a:cs typeface="Arial" panose="020B0604020202020204" pitchFamily="34" charset="0"/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6687" y="3101123"/>
            <a:ext cx="3572812" cy="3002155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86931CD0-BFEA-4CDB-9D7C-70ABC0E760E1}"/>
              </a:ext>
            </a:extLst>
          </p:cNvPr>
          <p:cNvGrpSpPr/>
          <p:nvPr/>
        </p:nvGrpSpPr>
        <p:grpSpPr>
          <a:xfrm>
            <a:off x="2321911" y="2191269"/>
            <a:ext cx="9848445" cy="400110"/>
            <a:chOff x="2261086" y="2247063"/>
            <a:chExt cx="9848445" cy="400110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D59CF6B8-2D14-4645-A1F6-B777BD09771C}"/>
                </a:ext>
              </a:extLst>
            </p:cNvPr>
            <p:cNvSpPr/>
            <p:nvPr/>
          </p:nvSpPr>
          <p:spPr>
            <a:xfrm rot="2700000">
              <a:off x="2261086" y="2394865"/>
              <a:ext cx="104506" cy="104506"/>
            </a:xfrm>
            <a:prstGeom prst="rect">
              <a:avLst/>
            </a:prstGeom>
            <a:solidFill>
              <a:srgbClr val="16C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B093337-75E7-4069-A262-CB46019961FE}"/>
                </a:ext>
              </a:extLst>
            </p:cNvPr>
            <p:cNvSpPr txBox="1"/>
            <p:nvPr/>
          </p:nvSpPr>
          <p:spPr>
            <a:xfrm>
              <a:off x="2413518" y="2247063"/>
              <a:ext cx="969601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>
                  <a:solidFill>
                    <a:srgbClr val="000000"/>
                  </a:solidFill>
                  <a:latin typeface="+mj-lt"/>
                  <a:cs typeface="Arial" panose="020B0604020202020204" pitchFamily="34" charset="0"/>
                </a:rPr>
                <a:t>Mr. </a:t>
              </a:r>
              <a:r>
                <a:rPr lang="en-US" sz="2000" err="1">
                  <a:solidFill>
                    <a:srgbClr val="000000"/>
                  </a:solidFill>
                  <a:latin typeface="+mj-lt"/>
                  <a:cs typeface="Arial" panose="020B0604020202020204" pitchFamily="34" charset="0"/>
                </a:rPr>
                <a:t>Palinda</a:t>
              </a:r>
              <a:r>
                <a:rPr lang="en-US" sz="2000">
                  <a:solidFill>
                    <a:srgbClr val="000000"/>
                  </a:solidFill>
                  <a:latin typeface="+mj-lt"/>
                  <a:cs typeface="Arial" panose="020B0604020202020204" pitchFamily="34" charset="0"/>
                </a:rPr>
                <a:t> </a:t>
              </a:r>
              <a:r>
                <a:rPr lang="en-US" sz="2000" err="1">
                  <a:solidFill>
                    <a:srgbClr val="000000"/>
                  </a:solidFill>
                  <a:latin typeface="+mj-lt"/>
                  <a:cs typeface="Arial" panose="020B0604020202020204" pitchFamily="34" charset="0"/>
                </a:rPr>
                <a:t>Attanayake</a:t>
              </a:r>
              <a:r>
                <a:rPr lang="en-US" sz="2000">
                  <a:solidFill>
                    <a:srgbClr val="000000"/>
                  </a:solidFill>
                  <a:latin typeface="+mj-lt"/>
                  <a:cs typeface="Arial" panose="020B0604020202020204" pitchFamily="34" charset="0"/>
                </a:rPr>
                <a:t> -  Tech Lead at </a:t>
              </a:r>
              <a:r>
                <a:rPr lang="en-US" sz="2000" err="1">
                  <a:solidFill>
                    <a:srgbClr val="000000"/>
                  </a:solidFill>
                  <a:latin typeface="+mj-lt"/>
                  <a:cs typeface="Arial" panose="020B0604020202020204" pitchFamily="34" charset="0"/>
                </a:rPr>
                <a:t>Ustock</a:t>
              </a:r>
              <a:r>
                <a:rPr lang="en-US" sz="2000">
                  <a:solidFill>
                    <a:srgbClr val="000000"/>
                  </a:solidFill>
                  <a:latin typeface="+mj-lt"/>
                  <a:cs typeface="Arial" panose="020B0604020202020204" pitchFamily="34" charset="0"/>
                </a:rPr>
                <a:t> Trade.</a:t>
              </a:r>
              <a:endParaRPr lang="en-US" sz="200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5345616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7804A95C-8552-40DD-B828-BB307F114E15}"/>
              </a:ext>
            </a:extLst>
          </p:cNvPr>
          <p:cNvSpPr/>
          <p:nvPr/>
        </p:nvSpPr>
        <p:spPr>
          <a:xfrm>
            <a:off x="348072" y="917752"/>
            <a:ext cx="520146" cy="520146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4994B2-5832-403F-AC03-30B35F77AC4C}"/>
              </a:ext>
            </a:extLst>
          </p:cNvPr>
          <p:cNvSpPr txBox="1"/>
          <p:nvPr/>
        </p:nvSpPr>
        <p:spPr>
          <a:xfrm>
            <a:off x="107045" y="1547995"/>
            <a:ext cx="10021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IT18006544</a:t>
            </a:r>
            <a:endParaRPr lang="en-US" sz="1400" b="1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7D5711-B7D8-4BF1-8A06-FA7688B0C199}"/>
              </a:ext>
            </a:extLst>
          </p:cNvPr>
          <p:cNvSpPr txBox="1"/>
          <p:nvPr/>
        </p:nvSpPr>
        <p:spPr>
          <a:xfrm>
            <a:off x="57736" y="1760382"/>
            <a:ext cx="110081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Perera H.D.D.S</a:t>
            </a:r>
            <a:endParaRPr lang="en-US" sz="1100">
              <a:solidFill>
                <a:schemeClr val="bg1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26B66DB-30E5-4D3B-9B1F-3677B019E790}"/>
              </a:ext>
            </a:extLst>
          </p:cNvPr>
          <p:cNvCxnSpPr/>
          <p:nvPr/>
        </p:nvCxnSpPr>
        <p:spPr>
          <a:xfrm>
            <a:off x="127916" y="1523519"/>
            <a:ext cx="1002197" cy="0"/>
          </a:xfrm>
          <a:prstGeom prst="line">
            <a:avLst/>
          </a:prstGeom>
          <a:ln>
            <a:solidFill>
              <a:schemeClr val="bg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FB7663B-6CFD-4CDF-9E3D-521DA0A6A81C}"/>
              </a:ext>
            </a:extLst>
          </p:cNvPr>
          <p:cNvSpPr txBox="1"/>
          <p:nvPr/>
        </p:nvSpPr>
        <p:spPr>
          <a:xfrm>
            <a:off x="177575" y="5961926"/>
            <a:ext cx="86113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bg1"/>
                </a:solidFill>
                <a:latin typeface="Speak Pro" panose="020B0504020101020102" pitchFamily="34" charset="0"/>
              </a:rPr>
              <a:t>14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144F9A0-950A-4744-BC62-43DDCA9DBACF}"/>
              </a:ext>
            </a:extLst>
          </p:cNvPr>
          <p:cNvGrpSpPr/>
          <p:nvPr/>
        </p:nvGrpSpPr>
        <p:grpSpPr>
          <a:xfrm>
            <a:off x="1811349" y="334692"/>
            <a:ext cx="4359274" cy="609828"/>
            <a:chOff x="277091" y="249153"/>
            <a:chExt cx="4359274" cy="609828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8A05BD7-9BD8-42C5-9D09-B9B7A6C1EE47}"/>
                </a:ext>
              </a:extLst>
            </p:cNvPr>
            <p:cNvSpPr/>
            <p:nvPr/>
          </p:nvSpPr>
          <p:spPr>
            <a:xfrm>
              <a:off x="277091" y="267854"/>
              <a:ext cx="83128" cy="591127"/>
            </a:xfrm>
            <a:prstGeom prst="rect">
              <a:avLst/>
            </a:prstGeom>
            <a:solidFill>
              <a:srgbClr val="16C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6FE4250-4DF3-40A8-8003-CBF7B39AE13B}"/>
                </a:ext>
              </a:extLst>
            </p:cNvPr>
            <p:cNvSpPr txBox="1"/>
            <p:nvPr/>
          </p:nvSpPr>
          <p:spPr>
            <a:xfrm>
              <a:off x="480291" y="249153"/>
              <a:ext cx="415607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System Architecture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3FA4456-F1C2-4C50-B687-98B2074712DB}"/>
              </a:ext>
            </a:extLst>
          </p:cNvPr>
          <p:cNvGrpSpPr/>
          <p:nvPr/>
        </p:nvGrpSpPr>
        <p:grpSpPr>
          <a:xfrm>
            <a:off x="1849594" y="1250947"/>
            <a:ext cx="4058035" cy="461665"/>
            <a:chOff x="1796105" y="1584815"/>
            <a:chExt cx="4058035" cy="461665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BE5AA62F-7225-4534-9393-60756A5B6A6C}"/>
                </a:ext>
              </a:extLst>
            </p:cNvPr>
            <p:cNvGrpSpPr/>
            <p:nvPr/>
          </p:nvGrpSpPr>
          <p:grpSpPr>
            <a:xfrm>
              <a:off x="1796105" y="1718666"/>
              <a:ext cx="193963" cy="193963"/>
              <a:chOff x="1796105" y="1718666"/>
              <a:chExt cx="193963" cy="193963"/>
            </a:xfrm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CB269ECA-4D13-4FB9-AF2C-F14D38D5F813}"/>
                  </a:ext>
                </a:extLst>
              </p:cNvPr>
              <p:cNvSpPr/>
              <p:nvPr/>
            </p:nvSpPr>
            <p:spPr>
              <a:xfrm rot="2700000">
                <a:off x="1840832" y="1763396"/>
                <a:ext cx="104506" cy="104506"/>
              </a:xfrm>
              <a:prstGeom prst="rect">
                <a:avLst/>
              </a:prstGeom>
              <a:solidFill>
                <a:srgbClr val="16C79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26FB9575-F4B1-4660-8D6D-3E9A85CB3917}"/>
                  </a:ext>
                </a:extLst>
              </p:cNvPr>
              <p:cNvSpPr/>
              <p:nvPr/>
            </p:nvSpPr>
            <p:spPr>
              <a:xfrm rot="2700000">
                <a:off x="1796105" y="1718666"/>
                <a:ext cx="193963" cy="193963"/>
              </a:xfrm>
              <a:prstGeom prst="rect">
                <a:avLst/>
              </a:prstGeom>
              <a:noFill/>
              <a:ln w="381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1028166-4DAF-45F1-A6A1-56084DCB54EC}"/>
                </a:ext>
              </a:extLst>
            </p:cNvPr>
            <p:cNvSpPr txBox="1"/>
            <p:nvPr/>
          </p:nvSpPr>
          <p:spPr>
            <a:xfrm>
              <a:off x="2093495" y="1584815"/>
              <a:ext cx="376064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>
                  <a:solidFill>
                    <a:srgbClr val="033454"/>
                  </a:solidFill>
                  <a:latin typeface="+mj-lt"/>
                  <a:cs typeface="Arial" panose="020B0604020202020204" pitchFamily="34" charset="0"/>
                </a:rPr>
                <a:t>System Architecture Diagram</a:t>
              </a:r>
              <a:endParaRPr lang="en-US" sz="2400" b="0" i="0">
                <a:solidFill>
                  <a:srgbClr val="033454"/>
                </a:solidFill>
                <a:effectLst/>
                <a:latin typeface="+mj-lt"/>
                <a:cs typeface="Arial" panose="020B0604020202020204" pitchFamily="34" charset="0"/>
              </a:endParaRPr>
            </a:p>
          </p:txBody>
        </p: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0518" y="2044092"/>
            <a:ext cx="5440210" cy="4250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70726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7804A95C-8552-40DD-B828-BB307F114E15}"/>
              </a:ext>
            </a:extLst>
          </p:cNvPr>
          <p:cNvSpPr/>
          <p:nvPr/>
        </p:nvSpPr>
        <p:spPr>
          <a:xfrm>
            <a:off x="348072" y="917752"/>
            <a:ext cx="520146" cy="520146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4994B2-5832-403F-AC03-30B35F77AC4C}"/>
              </a:ext>
            </a:extLst>
          </p:cNvPr>
          <p:cNvSpPr txBox="1"/>
          <p:nvPr/>
        </p:nvSpPr>
        <p:spPr>
          <a:xfrm>
            <a:off x="107045" y="1547995"/>
            <a:ext cx="10021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IT18006544</a:t>
            </a:r>
            <a:endParaRPr lang="en-US" sz="1400" b="1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7D5711-B7D8-4BF1-8A06-FA7688B0C199}"/>
              </a:ext>
            </a:extLst>
          </p:cNvPr>
          <p:cNvSpPr txBox="1"/>
          <p:nvPr/>
        </p:nvSpPr>
        <p:spPr>
          <a:xfrm>
            <a:off x="57736" y="1760382"/>
            <a:ext cx="110081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Perera H.D.D.S</a:t>
            </a:r>
            <a:endParaRPr lang="en-US" sz="1100">
              <a:solidFill>
                <a:schemeClr val="bg1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26B66DB-30E5-4D3B-9B1F-3677B019E790}"/>
              </a:ext>
            </a:extLst>
          </p:cNvPr>
          <p:cNvCxnSpPr/>
          <p:nvPr/>
        </p:nvCxnSpPr>
        <p:spPr>
          <a:xfrm>
            <a:off x="127916" y="1523519"/>
            <a:ext cx="1002197" cy="0"/>
          </a:xfrm>
          <a:prstGeom prst="line">
            <a:avLst/>
          </a:prstGeom>
          <a:ln>
            <a:solidFill>
              <a:schemeClr val="bg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FB7663B-6CFD-4CDF-9E3D-521DA0A6A81C}"/>
              </a:ext>
            </a:extLst>
          </p:cNvPr>
          <p:cNvSpPr txBox="1"/>
          <p:nvPr/>
        </p:nvSpPr>
        <p:spPr>
          <a:xfrm>
            <a:off x="177575" y="5961926"/>
            <a:ext cx="86113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bg1"/>
                </a:solidFill>
                <a:latin typeface="Speak Pro" panose="020B0504020101020102" pitchFamily="34" charset="0"/>
              </a:rPr>
              <a:t>15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144F9A0-950A-4744-BC62-43DDCA9DBACF}"/>
              </a:ext>
            </a:extLst>
          </p:cNvPr>
          <p:cNvGrpSpPr/>
          <p:nvPr/>
        </p:nvGrpSpPr>
        <p:grpSpPr>
          <a:xfrm>
            <a:off x="1811349" y="334692"/>
            <a:ext cx="4359274" cy="609828"/>
            <a:chOff x="277091" y="249153"/>
            <a:chExt cx="4359274" cy="609828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8A05BD7-9BD8-42C5-9D09-B9B7A6C1EE47}"/>
                </a:ext>
              </a:extLst>
            </p:cNvPr>
            <p:cNvSpPr/>
            <p:nvPr/>
          </p:nvSpPr>
          <p:spPr>
            <a:xfrm>
              <a:off x="277091" y="267854"/>
              <a:ext cx="83128" cy="591127"/>
            </a:xfrm>
            <a:prstGeom prst="rect">
              <a:avLst/>
            </a:prstGeom>
            <a:solidFill>
              <a:srgbClr val="16C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6FE4250-4DF3-40A8-8003-CBF7B39AE13B}"/>
                </a:ext>
              </a:extLst>
            </p:cNvPr>
            <p:cNvSpPr txBox="1"/>
            <p:nvPr/>
          </p:nvSpPr>
          <p:spPr>
            <a:xfrm>
              <a:off x="480291" y="249153"/>
              <a:ext cx="415607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System Architecture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6931CD0-BFEA-4CDB-9D7C-70ABC0E760E1}"/>
              </a:ext>
            </a:extLst>
          </p:cNvPr>
          <p:cNvGrpSpPr/>
          <p:nvPr/>
        </p:nvGrpSpPr>
        <p:grpSpPr>
          <a:xfrm>
            <a:off x="2343555" y="1760382"/>
            <a:ext cx="2389070" cy="400110"/>
            <a:chOff x="2261086" y="2247063"/>
            <a:chExt cx="2389070" cy="400110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59CF6B8-2D14-4645-A1F6-B777BD09771C}"/>
                </a:ext>
              </a:extLst>
            </p:cNvPr>
            <p:cNvSpPr/>
            <p:nvPr/>
          </p:nvSpPr>
          <p:spPr>
            <a:xfrm rot="2700000">
              <a:off x="2261086" y="2394865"/>
              <a:ext cx="104506" cy="104506"/>
            </a:xfrm>
            <a:prstGeom prst="rect">
              <a:avLst/>
            </a:prstGeom>
            <a:solidFill>
              <a:srgbClr val="16C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B093337-75E7-4069-A262-CB46019961FE}"/>
                </a:ext>
              </a:extLst>
            </p:cNvPr>
            <p:cNvSpPr txBox="1"/>
            <p:nvPr/>
          </p:nvSpPr>
          <p:spPr>
            <a:xfrm>
              <a:off x="2413518" y="2247063"/>
              <a:ext cx="223663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>
                  <a:latin typeface="+mj-lt"/>
                  <a:cs typeface="Arial" panose="020B0604020202020204" pitchFamily="34" charset="0"/>
                </a:rPr>
                <a:t>Privacy and Security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3FA4456-F1C2-4C50-B687-98B2074712DB}"/>
              </a:ext>
            </a:extLst>
          </p:cNvPr>
          <p:cNvGrpSpPr/>
          <p:nvPr/>
        </p:nvGrpSpPr>
        <p:grpSpPr>
          <a:xfrm>
            <a:off x="1849594" y="1250947"/>
            <a:ext cx="7727116" cy="461665"/>
            <a:chOff x="1796105" y="1584815"/>
            <a:chExt cx="7727116" cy="461665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BE5AA62F-7225-4534-9393-60756A5B6A6C}"/>
                </a:ext>
              </a:extLst>
            </p:cNvPr>
            <p:cNvGrpSpPr/>
            <p:nvPr/>
          </p:nvGrpSpPr>
          <p:grpSpPr>
            <a:xfrm>
              <a:off x="1796105" y="1718666"/>
              <a:ext cx="193963" cy="193963"/>
              <a:chOff x="1796105" y="1718666"/>
              <a:chExt cx="193963" cy="193963"/>
            </a:xfrm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CB269ECA-4D13-4FB9-AF2C-F14D38D5F813}"/>
                  </a:ext>
                </a:extLst>
              </p:cNvPr>
              <p:cNvSpPr/>
              <p:nvPr/>
            </p:nvSpPr>
            <p:spPr>
              <a:xfrm rot="2700000">
                <a:off x="1840832" y="1763396"/>
                <a:ext cx="104506" cy="104506"/>
              </a:xfrm>
              <a:prstGeom prst="rect">
                <a:avLst/>
              </a:prstGeom>
              <a:solidFill>
                <a:srgbClr val="16C79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26FB9575-F4B1-4660-8D6D-3E9A85CB3917}"/>
                  </a:ext>
                </a:extLst>
              </p:cNvPr>
              <p:cNvSpPr/>
              <p:nvPr/>
            </p:nvSpPr>
            <p:spPr>
              <a:xfrm rot="2700000">
                <a:off x="1796105" y="1718666"/>
                <a:ext cx="193963" cy="193963"/>
              </a:xfrm>
              <a:prstGeom prst="rect">
                <a:avLst/>
              </a:prstGeom>
              <a:noFill/>
              <a:ln w="381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1028166-4DAF-45F1-A6A1-56084DCB54EC}"/>
                </a:ext>
              </a:extLst>
            </p:cNvPr>
            <p:cNvSpPr txBox="1"/>
            <p:nvPr/>
          </p:nvSpPr>
          <p:spPr>
            <a:xfrm>
              <a:off x="2093495" y="1584815"/>
              <a:ext cx="74297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0" i="0">
                  <a:solidFill>
                    <a:srgbClr val="033454"/>
                  </a:solidFill>
                  <a:effectLst/>
                  <a:latin typeface="+mj-lt"/>
                  <a:cs typeface="Arial" panose="020B0604020202020204" pitchFamily="34" charset="0"/>
                </a:rPr>
                <a:t>Why edge computing architecture over Cloud Computing ?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E142023-2BDF-4E35-BE83-3D14AE38843C}"/>
              </a:ext>
            </a:extLst>
          </p:cNvPr>
          <p:cNvGrpSpPr/>
          <p:nvPr/>
        </p:nvGrpSpPr>
        <p:grpSpPr>
          <a:xfrm>
            <a:off x="2343555" y="2220810"/>
            <a:ext cx="2260510" cy="400110"/>
            <a:chOff x="2261086" y="2247063"/>
            <a:chExt cx="2260510" cy="40011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57DA20A4-4BCC-4073-9420-1B15AF484C89}"/>
                </a:ext>
              </a:extLst>
            </p:cNvPr>
            <p:cNvSpPr/>
            <p:nvPr/>
          </p:nvSpPr>
          <p:spPr>
            <a:xfrm rot="2700000">
              <a:off x="2261086" y="2394865"/>
              <a:ext cx="104506" cy="104506"/>
            </a:xfrm>
            <a:prstGeom prst="rect">
              <a:avLst/>
            </a:prstGeom>
            <a:solidFill>
              <a:srgbClr val="16C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B1969F6-42E3-47B5-B14B-7B8B2A8991BA}"/>
                </a:ext>
              </a:extLst>
            </p:cNvPr>
            <p:cNvSpPr txBox="1"/>
            <p:nvPr/>
          </p:nvSpPr>
          <p:spPr>
            <a:xfrm>
              <a:off x="2413518" y="2247063"/>
              <a:ext cx="210807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>
                  <a:solidFill>
                    <a:srgbClr val="000000"/>
                  </a:solidFill>
                  <a:latin typeface="+mj-lt"/>
                  <a:cs typeface="Arial" panose="020B0604020202020204" pitchFamily="34" charset="0"/>
                </a:rPr>
                <a:t>Reduce bandwidth</a:t>
              </a:r>
              <a:endParaRPr lang="en-US" sz="200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5E142023-2BDF-4E35-BE83-3D14AE38843C}"/>
              </a:ext>
            </a:extLst>
          </p:cNvPr>
          <p:cNvGrpSpPr/>
          <p:nvPr/>
        </p:nvGrpSpPr>
        <p:grpSpPr>
          <a:xfrm>
            <a:off x="2358795" y="2656674"/>
            <a:ext cx="2807839" cy="400110"/>
            <a:chOff x="2261086" y="2247063"/>
            <a:chExt cx="2807839" cy="40011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7DA20A4-4BCC-4073-9420-1B15AF484C89}"/>
                </a:ext>
              </a:extLst>
            </p:cNvPr>
            <p:cNvSpPr/>
            <p:nvPr/>
          </p:nvSpPr>
          <p:spPr>
            <a:xfrm rot="2700000">
              <a:off x="2261086" y="2394865"/>
              <a:ext cx="104506" cy="104506"/>
            </a:xfrm>
            <a:prstGeom prst="rect">
              <a:avLst/>
            </a:prstGeom>
            <a:solidFill>
              <a:srgbClr val="16C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B1969F6-42E3-47B5-B14B-7B8B2A8991BA}"/>
                </a:ext>
              </a:extLst>
            </p:cNvPr>
            <p:cNvSpPr txBox="1"/>
            <p:nvPr/>
          </p:nvSpPr>
          <p:spPr>
            <a:xfrm>
              <a:off x="2413518" y="2247063"/>
              <a:ext cx="26554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>
                  <a:solidFill>
                    <a:srgbClr val="000000"/>
                  </a:solidFill>
                  <a:latin typeface="+mj-lt"/>
                  <a:cs typeface="Arial" panose="020B0604020202020204" pitchFamily="34" charset="0"/>
                </a:rPr>
                <a:t>Reduce server workload</a:t>
              </a:r>
              <a:endParaRPr lang="en-US" sz="2000">
                <a:latin typeface="+mj-lt"/>
                <a:cs typeface="Arial" panose="020B0604020202020204" pitchFamily="34" charset="0"/>
              </a:endParaRPr>
            </a:p>
          </p:txBody>
        </p:sp>
      </p:grp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4337" y="2782832"/>
            <a:ext cx="5623828" cy="3163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62527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7804A95C-8552-40DD-B828-BB307F114E15}"/>
              </a:ext>
            </a:extLst>
          </p:cNvPr>
          <p:cNvSpPr/>
          <p:nvPr/>
        </p:nvSpPr>
        <p:spPr>
          <a:xfrm>
            <a:off x="348072" y="917752"/>
            <a:ext cx="520146" cy="520146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4994B2-5832-403F-AC03-30B35F77AC4C}"/>
              </a:ext>
            </a:extLst>
          </p:cNvPr>
          <p:cNvSpPr txBox="1"/>
          <p:nvPr/>
        </p:nvSpPr>
        <p:spPr>
          <a:xfrm>
            <a:off x="107045" y="1547995"/>
            <a:ext cx="10021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IT18006544</a:t>
            </a:r>
            <a:endParaRPr lang="en-US" sz="1400" b="1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7D5711-B7D8-4BF1-8A06-FA7688B0C199}"/>
              </a:ext>
            </a:extLst>
          </p:cNvPr>
          <p:cNvSpPr txBox="1"/>
          <p:nvPr/>
        </p:nvSpPr>
        <p:spPr>
          <a:xfrm>
            <a:off x="57736" y="1760382"/>
            <a:ext cx="110081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Perera H.D.D.S</a:t>
            </a:r>
            <a:endParaRPr lang="en-US" sz="1100">
              <a:solidFill>
                <a:schemeClr val="bg1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26B66DB-30E5-4D3B-9B1F-3677B019E790}"/>
              </a:ext>
            </a:extLst>
          </p:cNvPr>
          <p:cNvCxnSpPr/>
          <p:nvPr/>
        </p:nvCxnSpPr>
        <p:spPr>
          <a:xfrm>
            <a:off x="127916" y="1523519"/>
            <a:ext cx="1002197" cy="0"/>
          </a:xfrm>
          <a:prstGeom prst="line">
            <a:avLst/>
          </a:prstGeom>
          <a:ln>
            <a:solidFill>
              <a:schemeClr val="bg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FB7663B-6CFD-4CDF-9E3D-521DA0A6A81C}"/>
              </a:ext>
            </a:extLst>
          </p:cNvPr>
          <p:cNvSpPr txBox="1"/>
          <p:nvPr/>
        </p:nvSpPr>
        <p:spPr>
          <a:xfrm>
            <a:off x="177575" y="5961926"/>
            <a:ext cx="86113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bg1"/>
                </a:solidFill>
                <a:latin typeface="Speak Pro" panose="020B0504020101020102" pitchFamily="34" charset="0"/>
              </a:rPr>
              <a:t>16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144F9A0-950A-4744-BC62-43DDCA9DBACF}"/>
              </a:ext>
            </a:extLst>
          </p:cNvPr>
          <p:cNvGrpSpPr/>
          <p:nvPr/>
        </p:nvGrpSpPr>
        <p:grpSpPr>
          <a:xfrm>
            <a:off x="1811349" y="334692"/>
            <a:ext cx="2641688" cy="609828"/>
            <a:chOff x="277091" y="249153"/>
            <a:chExt cx="2641688" cy="609828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8A05BD7-9BD8-42C5-9D09-B9B7A6C1EE47}"/>
                </a:ext>
              </a:extLst>
            </p:cNvPr>
            <p:cNvSpPr/>
            <p:nvPr/>
          </p:nvSpPr>
          <p:spPr>
            <a:xfrm>
              <a:off x="277091" y="267854"/>
              <a:ext cx="83128" cy="591127"/>
            </a:xfrm>
            <a:prstGeom prst="rect">
              <a:avLst/>
            </a:prstGeom>
            <a:solidFill>
              <a:srgbClr val="16C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6FE4250-4DF3-40A8-8003-CBF7B39AE13B}"/>
                </a:ext>
              </a:extLst>
            </p:cNvPr>
            <p:cNvSpPr txBox="1"/>
            <p:nvPr/>
          </p:nvSpPr>
          <p:spPr>
            <a:xfrm>
              <a:off x="480291" y="249153"/>
              <a:ext cx="243848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Gantt Chart</a:t>
              </a:r>
            </a:p>
          </p:txBody>
        </p:sp>
      </p:grpSp>
      <p:pic>
        <p:nvPicPr>
          <p:cNvPr id="11" name="Picture 10" descr="Chart&#10;&#10;Description automatically generated">
            <a:extLst>
              <a:ext uri="{FF2B5EF4-FFF2-40B4-BE49-F238E27FC236}">
                <a16:creationId xmlns:a16="http://schemas.microsoft.com/office/drawing/2014/main" id="{4242A680-CB1B-420B-8BB2-7498F361EA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6847" y="1686494"/>
            <a:ext cx="10191646" cy="3698722"/>
          </a:xfrm>
          <a:prstGeom prst="rect">
            <a:avLst/>
          </a:prstGeom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66609898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7804A95C-8552-40DD-B828-BB307F114E15}"/>
              </a:ext>
            </a:extLst>
          </p:cNvPr>
          <p:cNvSpPr/>
          <p:nvPr/>
        </p:nvSpPr>
        <p:spPr>
          <a:xfrm>
            <a:off x="348072" y="917752"/>
            <a:ext cx="520146" cy="520146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4994B2-5832-403F-AC03-30B35F77AC4C}"/>
              </a:ext>
            </a:extLst>
          </p:cNvPr>
          <p:cNvSpPr txBox="1"/>
          <p:nvPr/>
        </p:nvSpPr>
        <p:spPr>
          <a:xfrm>
            <a:off x="107045" y="1547995"/>
            <a:ext cx="10021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IT18006544</a:t>
            </a:r>
            <a:endParaRPr lang="en-US" sz="1400" b="1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7D5711-B7D8-4BF1-8A06-FA7688B0C199}"/>
              </a:ext>
            </a:extLst>
          </p:cNvPr>
          <p:cNvSpPr txBox="1"/>
          <p:nvPr/>
        </p:nvSpPr>
        <p:spPr>
          <a:xfrm>
            <a:off x="57736" y="1760382"/>
            <a:ext cx="110081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Perera H.D.D.S</a:t>
            </a:r>
            <a:endParaRPr lang="en-US" sz="1100">
              <a:solidFill>
                <a:schemeClr val="bg1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26B66DB-30E5-4D3B-9B1F-3677B019E790}"/>
              </a:ext>
            </a:extLst>
          </p:cNvPr>
          <p:cNvCxnSpPr/>
          <p:nvPr/>
        </p:nvCxnSpPr>
        <p:spPr>
          <a:xfrm>
            <a:off x="127916" y="1523519"/>
            <a:ext cx="1002197" cy="0"/>
          </a:xfrm>
          <a:prstGeom prst="line">
            <a:avLst/>
          </a:prstGeom>
          <a:ln>
            <a:solidFill>
              <a:schemeClr val="bg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FB7663B-6CFD-4CDF-9E3D-521DA0A6A81C}"/>
              </a:ext>
            </a:extLst>
          </p:cNvPr>
          <p:cNvSpPr txBox="1"/>
          <p:nvPr/>
        </p:nvSpPr>
        <p:spPr>
          <a:xfrm>
            <a:off x="177575" y="5961926"/>
            <a:ext cx="86113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bg1"/>
                </a:solidFill>
                <a:latin typeface="Speak Pro" panose="020B0504020101020102" pitchFamily="34" charset="0"/>
              </a:rPr>
              <a:t>17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144F9A0-950A-4744-BC62-43DDCA9DBACF}"/>
              </a:ext>
            </a:extLst>
          </p:cNvPr>
          <p:cNvGrpSpPr/>
          <p:nvPr/>
        </p:nvGrpSpPr>
        <p:grpSpPr>
          <a:xfrm>
            <a:off x="1811349" y="334692"/>
            <a:ext cx="5156800" cy="609828"/>
            <a:chOff x="277091" y="249153"/>
            <a:chExt cx="5156800" cy="609828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8A05BD7-9BD8-42C5-9D09-B9B7A6C1EE47}"/>
                </a:ext>
              </a:extLst>
            </p:cNvPr>
            <p:cNvSpPr/>
            <p:nvPr/>
          </p:nvSpPr>
          <p:spPr>
            <a:xfrm>
              <a:off x="277091" y="267854"/>
              <a:ext cx="83128" cy="591127"/>
            </a:xfrm>
            <a:prstGeom prst="rect">
              <a:avLst/>
            </a:prstGeom>
            <a:solidFill>
              <a:srgbClr val="16C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6FE4250-4DF3-40A8-8003-CBF7B39AE13B}"/>
                </a:ext>
              </a:extLst>
            </p:cNvPr>
            <p:cNvSpPr txBox="1"/>
            <p:nvPr/>
          </p:nvSpPr>
          <p:spPr>
            <a:xfrm>
              <a:off x="480291" y="249153"/>
              <a:ext cx="495360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Technologies to be used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6931CD0-BFEA-4CDB-9D7C-70ABC0E760E1}"/>
              </a:ext>
            </a:extLst>
          </p:cNvPr>
          <p:cNvGrpSpPr/>
          <p:nvPr/>
        </p:nvGrpSpPr>
        <p:grpSpPr>
          <a:xfrm>
            <a:off x="2288691" y="1230030"/>
            <a:ext cx="9848445" cy="400110"/>
            <a:chOff x="2261086" y="2247063"/>
            <a:chExt cx="9848445" cy="400110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59CF6B8-2D14-4645-A1F6-B777BD09771C}"/>
                </a:ext>
              </a:extLst>
            </p:cNvPr>
            <p:cNvSpPr/>
            <p:nvPr/>
          </p:nvSpPr>
          <p:spPr>
            <a:xfrm rot="2700000">
              <a:off x="2261086" y="2394865"/>
              <a:ext cx="104506" cy="104506"/>
            </a:xfrm>
            <a:prstGeom prst="rect">
              <a:avLst/>
            </a:prstGeom>
            <a:solidFill>
              <a:srgbClr val="16C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B093337-75E7-4069-A262-CB46019961FE}"/>
                </a:ext>
              </a:extLst>
            </p:cNvPr>
            <p:cNvSpPr txBox="1"/>
            <p:nvPr/>
          </p:nvSpPr>
          <p:spPr>
            <a:xfrm>
              <a:off x="2413518" y="2247063"/>
              <a:ext cx="969601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>
                  <a:solidFill>
                    <a:srgbClr val="000000"/>
                  </a:solidFill>
                  <a:latin typeface="+mj-lt"/>
                  <a:cs typeface="Arial" panose="020B0604020202020204" pitchFamily="34" charset="0"/>
                </a:rPr>
                <a:t>C++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E142023-2BDF-4E35-BE83-3D14AE38843C}"/>
              </a:ext>
            </a:extLst>
          </p:cNvPr>
          <p:cNvGrpSpPr/>
          <p:nvPr/>
        </p:nvGrpSpPr>
        <p:grpSpPr>
          <a:xfrm>
            <a:off x="2288691" y="1617306"/>
            <a:ext cx="2417604" cy="400110"/>
            <a:chOff x="2261086" y="2247063"/>
            <a:chExt cx="2417604" cy="40011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57DA20A4-4BCC-4073-9420-1B15AF484C89}"/>
                </a:ext>
              </a:extLst>
            </p:cNvPr>
            <p:cNvSpPr/>
            <p:nvPr/>
          </p:nvSpPr>
          <p:spPr>
            <a:xfrm rot="2700000">
              <a:off x="2261086" y="2394865"/>
              <a:ext cx="104506" cy="104506"/>
            </a:xfrm>
            <a:prstGeom prst="rect">
              <a:avLst/>
            </a:prstGeom>
            <a:solidFill>
              <a:srgbClr val="16C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B1969F6-42E3-47B5-B14B-7B8B2A8991BA}"/>
                </a:ext>
              </a:extLst>
            </p:cNvPr>
            <p:cNvSpPr txBox="1"/>
            <p:nvPr/>
          </p:nvSpPr>
          <p:spPr>
            <a:xfrm>
              <a:off x="2413518" y="2247063"/>
              <a:ext cx="226517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>
                  <a:solidFill>
                    <a:srgbClr val="000000"/>
                  </a:solidFill>
                  <a:latin typeface="+mj-lt"/>
                  <a:cs typeface="Arial" panose="020B0604020202020204" pitchFamily="34" charset="0"/>
                </a:rPr>
                <a:t>Node JS / Express JS</a:t>
              </a:r>
              <a:endParaRPr lang="en-US" sz="200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5E142023-2BDF-4E35-BE83-3D14AE38843C}"/>
              </a:ext>
            </a:extLst>
          </p:cNvPr>
          <p:cNvGrpSpPr/>
          <p:nvPr/>
        </p:nvGrpSpPr>
        <p:grpSpPr>
          <a:xfrm>
            <a:off x="2303931" y="2053170"/>
            <a:ext cx="2200300" cy="400110"/>
            <a:chOff x="2261086" y="2247063"/>
            <a:chExt cx="2200300" cy="40011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7DA20A4-4BCC-4073-9420-1B15AF484C89}"/>
                </a:ext>
              </a:extLst>
            </p:cNvPr>
            <p:cNvSpPr/>
            <p:nvPr/>
          </p:nvSpPr>
          <p:spPr>
            <a:xfrm rot="2700000">
              <a:off x="2261086" y="2394865"/>
              <a:ext cx="104506" cy="104506"/>
            </a:xfrm>
            <a:prstGeom prst="rect">
              <a:avLst/>
            </a:prstGeom>
            <a:solidFill>
              <a:srgbClr val="16C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B1969F6-42E3-47B5-B14B-7B8B2A8991BA}"/>
                </a:ext>
              </a:extLst>
            </p:cNvPr>
            <p:cNvSpPr txBox="1"/>
            <p:nvPr/>
          </p:nvSpPr>
          <p:spPr>
            <a:xfrm>
              <a:off x="2413518" y="2247063"/>
              <a:ext cx="20478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>
                  <a:solidFill>
                    <a:srgbClr val="000000"/>
                  </a:solidFill>
                  <a:latin typeface="+mj-lt"/>
                  <a:cs typeface="Arial" panose="020B0604020202020204" pitchFamily="34" charset="0"/>
                </a:rPr>
                <a:t>AWS EC2 Instance</a:t>
              </a:r>
              <a:endParaRPr lang="en-US" sz="200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5E142023-2BDF-4E35-BE83-3D14AE38843C}"/>
              </a:ext>
            </a:extLst>
          </p:cNvPr>
          <p:cNvGrpSpPr/>
          <p:nvPr/>
        </p:nvGrpSpPr>
        <p:grpSpPr>
          <a:xfrm>
            <a:off x="2300883" y="2452458"/>
            <a:ext cx="1781404" cy="400110"/>
            <a:chOff x="2261086" y="2247063"/>
            <a:chExt cx="1781404" cy="400110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57DA20A4-4BCC-4073-9420-1B15AF484C89}"/>
                </a:ext>
              </a:extLst>
            </p:cNvPr>
            <p:cNvSpPr/>
            <p:nvPr/>
          </p:nvSpPr>
          <p:spPr>
            <a:xfrm rot="2700000">
              <a:off x="2261086" y="2394865"/>
              <a:ext cx="104506" cy="104506"/>
            </a:xfrm>
            <a:prstGeom prst="rect">
              <a:avLst/>
            </a:prstGeom>
            <a:solidFill>
              <a:srgbClr val="16C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EB1969F6-42E3-47B5-B14B-7B8B2A8991BA}"/>
                </a:ext>
              </a:extLst>
            </p:cNvPr>
            <p:cNvSpPr txBox="1"/>
            <p:nvPr/>
          </p:nvSpPr>
          <p:spPr>
            <a:xfrm>
              <a:off x="2413518" y="2247063"/>
              <a:ext cx="162897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>
                  <a:solidFill>
                    <a:srgbClr val="000000"/>
                  </a:solidFill>
                  <a:latin typeface="+mj-lt"/>
                  <a:cs typeface="Arial" panose="020B0604020202020204" pitchFamily="34" charset="0"/>
                </a:rPr>
                <a:t>Google Collab</a:t>
              </a:r>
              <a:endParaRPr lang="en-US" sz="200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E142023-2BDF-4E35-BE83-3D14AE38843C}"/>
              </a:ext>
            </a:extLst>
          </p:cNvPr>
          <p:cNvGrpSpPr/>
          <p:nvPr/>
        </p:nvGrpSpPr>
        <p:grpSpPr>
          <a:xfrm>
            <a:off x="2301061" y="2835298"/>
            <a:ext cx="3863769" cy="400110"/>
            <a:chOff x="2261086" y="2247063"/>
            <a:chExt cx="3863769" cy="400110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57DA20A4-4BCC-4073-9420-1B15AF484C89}"/>
                </a:ext>
              </a:extLst>
            </p:cNvPr>
            <p:cNvSpPr/>
            <p:nvPr/>
          </p:nvSpPr>
          <p:spPr>
            <a:xfrm rot="2700000">
              <a:off x="2261086" y="2394865"/>
              <a:ext cx="104506" cy="104506"/>
            </a:xfrm>
            <a:prstGeom prst="rect">
              <a:avLst/>
            </a:prstGeom>
            <a:solidFill>
              <a:srgbClr val="16C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B1969F6-42E3-47B5-B14B-7B8B2A8991BA}"/>
                </a:ext>
              </a:extLst>
            </p:cNvPr>
            <p:cNvSpPr txBox="1"/>
            <p:nvPr/>
          </p:nvSpPr>
          <p:spPr>
            <a:xfrm>
              <a:off x="2413518" y="2247063"/>
              <a:ext cx="371133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>
                  <a:latin typeface="+mj-lt"/>
                  <a:cs typeface="Arial" panose="020B0604020202020204" pitchFamily="34" charset="0"/>
                </a:rPr>
                <a:t>Window Push Notification Service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E142023-2BDF-4E35-BE83-3D14AE38843C}"/>
              </a:ext>
            </a:extLst>
          </p:cNvPr>
          <p:cNvGrpSpPr/>
          <p:nvPr/>
        </p:nvGrpSpPr>
        <p:grpSpPr>
          <a:xfrm>
            <a:off x="2298013" y="3234586"/>
            <a:ext cx="3489051" cy="400110"/>
            <a:chOff x="2261086" y="2247063"/>
            <a:chExt cx="3489051" cy="40011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57DA20A4-4BCC-4073-9420-1B15AF484C89}"/>
                </a:ext>
              </a:extLst>
            </p:cNvPr>
            <p:cNvSpPr/>
            <p:nvPr/>
          </p:nvSpPr>
          <p:spPr>
            <a:xfrm rot="2700000">
              <a:off x="2261086" y="2394865"/>
              <a:ext cx="104506" cy="104506"/>
            </a:xfrm>
            <a:prstGeom prst="rect">
              <a:avLst/>
            </a:prstGeom>
            <a:solidFill>
              <a:srgbClr val="16C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B1969F6-42E3-47B5-B14B-7B8B2A8991BA}"/>
                </a:ext>
              </a:extLst>
            </p:cNvPr>
            <p:cNvSpPr txBox="1"/>
            <p:nvPr/>
          </p:nvSpPr>
          <p:spPr>
            <a:xfrm>
              <a:off x="2413518" y="2247063"/>
              <a:ext cx="333661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>
                  <a:solidFill>
                    <a:srgbClr val="000000"/>
                  </a:solidFill>
                  <a:latin typeface="+mj-lt"/>
                  <a:cs typeface="Arial" panose="020B0604020202020204" pitchFamily="34" charset="0"/>
                </a:rPr>
                <a:t>Convolutional Neural Network</a:t>
              </a:r>
              <a:endParaRPr lang="en-US" sz="2000">
                <a:latin typeface="+mj-lt"/>
                <a:cs typeface="Arial" panose="020B0604020202020204" pitchFamily="34" charset="0"/>
              </a:endParaRPr>
            </a:p>
          </p:txBody>
        </p:sp>
      </p:grpSp>
      <p:pic>
        <p:nvPicPr>
          <p:cNvPr id="32" name="Picture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8945" y="1503982"/>
            <a:ext cx="4278841" cy="4291414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5E142023-2BDF-4E35-BE83-3D14AE38843C}"/>
              </a:ext>
            </a:extLst>
          </p:cNvPr>
          <p:cNvGrpSpPr/>
          <p:nvPr/>
        </p:nvGrpSpPr>
        <p:grpSpPr>
          <a:xfrm>
            <a:off x="2298958" y="3615457"/>
            <a:ext cx="1078839" cy="400110"/>
            <a:chOff x="2261086" y="2247063"/>
            <a:chExt cx="1078839" cy="400110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7DA20A4-4BCC-4073-9420-1B15AF484C89}"/>
                </a:ext>
              </a:extLst>
            </p:cNvPr>
            <p:cNvSpPr/>
            <p:nvPr/>
          </p:nvSpPr>
          <p:spPr>
            <a:xfrm rot="2700000">
              <a:off x="2261086" y="2394865"/>
              <a:ext cx="104506" cy="104506"/>
            </a:xfrm>
            <a:prstGeom prst="rect">
              <a:avLst/>
            </a:prstGeom>
            <a:solidFill>
              <a:srgbClr val="16C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EB1969F6-42E3-47B5-B14B-7B8B2A8991BA}"/>
                </a:ext>
              </a:extLst>
            </p:cNvPr>
            <p:cNvSpPr txBox="1"/>
            <p:nvPr/>
          </p:nvSpPr>
          <p:spPr>
            <a:xfrm>
              <a:off x="2413518" y="2247063"/>
              <a:ext cx="9264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>
                  <a:solidFill>
                    <a:srgbClr val="000000"/>
                  </a:solidFill>
                  <a:latin typeface="+mj-lt"/>
                  <a:cs typeface="Arial" panose="020B0604020202020204" pitchFamily="34" charset="0"/>
                </a:rPr>
                <a:t>Python</a:t>
              </a:r>
              <a:endParaRPr lang="en-US" sz="200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8741345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17D22406-3CF3-4381-A2EC-620217F189A6}"/>
              </a:ext>
            </a:extLst>
          </p:cNvPr>
          <p:cNvGrpSpPr/>
          <p:nvPr/>
        </p:nvGrpSpPr>
        <p:grpSpPr>
          <a:xfrm>
            <a:off x="548714" y="372962"/>
            <a:ext cx="2981333" cy="769441"/>
            <a:chOff x="277091" y="249153"/>
            <a:chExt cx="2981333" cy="76944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BF5F075-FDCD-4BBE-8B6F-361830CDD71B}"/>
                </a:ext>
              </a:extLst>
            </p:cNvPr>
            <p:cNvSpPr/>
            <p:nvPr/>
          </p:nvSpPr>
          <p:spPr>
            <a:xfrm>
              <a:off x="277091" y="249153"/>
              <a:ext cx="110994" cy="769441"/>
            </a:xfrm>
            <a:prstGeom prst="rect">
              <a:avLst/>
            </a:prstGeom>
            <a:solidFill>
              <a:srgbClr val="16C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6D7453E-4208-4F00-9ABE-D65B6C65A256}"/>
                </a:ext>
              </a:extLst>
            </p:cNvPr>
            <p:cNvSpPr txBox="1"/>
            <p:nvPr/>
          </p:nvSpPr>
          <p:spPr>
            <a:xfrm>
              <a:off x="480291" y="249153"/>
              <a:ext cx="2778133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b="1">
                  <a:solidFill>
                    <a:srgbClr val="03345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Our Team</a:t>
              </a:r>
            </a:p>
          </p:txBody>
        </p:sp>
      </p:grpSp>
      <p:pic>
        <p:nvPicPr>
          <p:cNvPr id="7" name="Picture 6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7F0D42AA-0274-430A-AE11-FC26C404C51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90" b="3390"/>
          <a:stretch/>
        </p:blipFill>
        <p:spPr>
          <a:xfrm>
            <a:off x="942975" y="3237902"/>
            <a:ext cx="2215740" cy="239474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1D942E5-7B24-4059-A18A-70AA0588C4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63086" y="3237901"/>
            <a:ext cx="1953242" cy="2401495"/>
          </a:xfrm>
          <a:prstGeom prst="rect">
            <a:avLst/>
          </a:prstGeom>
        </p:spPr>
      </p:pic>
      <p:pic>
        <p:nvPicPr>
          <p:cNvPr id="10" name="Picture 9" descr="A person wearing a tie&#10;&#10;Description automatically generated with medium confidence">
            <a:extLst>
              <a:ext uri="{FF2B5EF4-FFF2-40B4-BE49-F238E27FC236}">
                <a16:creationId xmlns:a16="http://schemas.microsoft.com/office/drawing/2014/main" id="{A813EE6C-A3AF-4159-A49D-623E25B0ED2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64" b="4568"/>
          <a:stretch/>
        </p:blipFill>
        <p:spPr>
          <a:xfrm>
            <a:off x="6096000" y="3237901"/>
            <a:ext cx="2079522" cy="2394749"/>
          </a:xfrm>
          <a:prstGeom prst="rect">
            <a:avLst/>
          </a:prstGeom>
        </p:spPr>
      </p:pic>
      <p:pic>
        <p:nvPicPr>
          <p:cNvPr id="11" name="Picture 2" descr="A picture containing person, person, wall, blue&#10;&#10;Description automatically generated">
            <a:extLst>
              <a:ext uri="{FF2B5EF4-FFF2-40B4-BE49-F238E27FC236}">
                <a16:creationId xmlns:a16="http://schemas.microsoft.com/office/drawing/2014/main" id="{6BAFDD7D-47C5-4B13-B860-66D909639C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66129" y="3237901"/>
            <a:ext cx="2150533" cy="245529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C2D3185-121C-42E0-96B0-E261181BD422}"/>
              </a:ext>
            </a:extLst>
          </p:cNvPr>
          <p:cNvSpPr txBox="1"/>
          <p:nvPr/>
        </p:nvSpPr>
        <p:spPr>
          <a:xfrm>
            <a:off x="1262566" y="5761762"/>
            <a:ext cx="15536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IT18006544</a:t>
            </a:r>
            <a:endParaRPr lang="en-US" sz="2400" b="1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11DC2E-9AB6-4168-AC30-58A2FB949CCA}"/>
              </a:ext>
            </a:extLst>
          </p:cNvPr>
          <p:cNvSpPr txBox="1"/>
          <p:nvPr/>
        </p:nvSpPr>
        <p:spPr>
          <a:xfrm>
            <a:off x="1062760" y="6099571"/>
            <a:ext cx="19532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Perera H.D.D.S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AFBB4DB-C656-4272-B284-B89DB0D95CD3}"/>
              </a:ext>
            </a:extLst>
          </p:cNvPr>
          <p:cNvSpPr txBox="1"/>
          <p:nvPr/>
        </p:nvSpPr>
        <p:spPr>
          <a:xfrm>
            <a:off x="3862892" y="5761762"/>
            <a:ext cx="15536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IT18001112</a:t>
            </a:r>
            <a:endParaRPr lang="en-US" sz="2400" b="1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0DB012B-A959-4EDD-B018-7ED981978EC7}"/>
              </a:ext>
            </a:extLst>
          </p:cNvPr>
          <p:cNvSpPr txBox="1"/>
          <p:nvPr/>
        </p:nvSpPr>
        <p:spPr>
          <a:xfrm>
            <a:off x="3537550" y="6103142"/>
            <a:ext cx="2204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Tharaka</a:t>
            </a:r>
            <a:r>
              <a:rPr lang="en-US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W.C.M.K.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BB4E035-512F-4C6C-B9A3-C032B452FD38}"/>
              </a:ext>
            </a:extLst>
          </p:cNvPr>
          <p:cNvSpPr txBox="1"/>
          <p:nvPr/>
        </p:nvSpPr>
        <p:spPr>
          <a:xfrm>
            <a:off x="6392548" y="5724374"/>
            <a:ext cx="15536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IT18009132</a:t>
            </a:r>
            <a:endParaRPr lang="en-US" sz="2400" b="1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5FDE2D2-01C9-4B5F-947A-1643D0FB004A}"/>
              </a:ext>
            </a:extLst>
          </p:cNvPr>
          <p:cNvSpPr txBox="1"/>
          <p:nvPr/>
        </p:nvSpPr>
        <p:spPr>
          <a:xfrm>
            <a:off x="6067206" y="6065754"/>
            <a:ext cx="2204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Dilanka R.M.T.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E07743F-1366-4A60-AB90-324DF35B9412}"/>
              </a:ext>
            </a:extLst>
          </p:cNvPr>
          <p:cNvSpPr txBox="1"/>
          <p:nvPr/>
        </p:nvSpPr>
        <p:spPr>
          <a:xfrm>
            <a:off x="9250268" y="5761762"/>
            <a:ext cx="15536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IT18007848</a:t>
            </a:r>
            <a:endParaRPr lang="en-US" sz="2400" b="1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E1FBA16-1807-41E2-A628-E1887832BBBF}"/>
              </a:ext>
            </a:extLst>
          </p:cNvPr>
          <p:cNvSpPr txBox="1"/>
          <p:nvPr/>
        </p:nvSpPr>
        <p:spPr>
          <a:xfrm>
            <a:off x="8741245" y="6065754"/>
            <a:ext cx="2400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Rathnayake</a:t>
            </a:r>
            <a:r>
              <a:rPr lang="en-US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R.H.C.S.</a:t>
            </a:r>
            <a:endParaRPr lang="en-US">
              <a:solidFill>
                <a:schemeClr val="bg1"/>
              </a:solidFill>
            </a:endParaRPr>
          </a:p>
        </p:txBody>
      </p:sp>
      <p:graphicFrame>
        <p:nvGraphicFramePr>
          <p:cNvPr id="3" name="Table 22">
            <a:extLst>
              <a:ext uri="{FF2B5EF4-FFF2-40B4-BE49-F238E27FC236}">
                <a16:creationId xmlns:a16="http://schemas.microsoft.com/office/drawing/2014/main" id="{378FFB36-7E62-4341-AA3A-6EF0B62933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3484966"/>
              </p:ext>
            </p:extLst>
          </p:nvPr>
        </p:nvGraphicFramePr>
        <p:xfrm>
          <a:off x="510614" y="1465114"/>
          <a:ext cx="5843834" cy="74168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27737">
                  <a:extLst>
                    <a:ext uri="{9D8B030D-6E8A-4147-A177-3AD203B41FA5}">
                      <a16:colId xmlns:a16="http://schemas.microsoft.com/office/drawing/2014/main" val="2417776669"/>
                    </a:ext>
                  </a:extLst>
                </a:gridCol>
                <a:gridCol w="4316097">
                  <a:extLst>
                    <a:ext uri="{9D8B030D-6E8A-4147-A177-3AD203B41FA5}">
                      <a16:colId xmlns:a16="http://schemas.microsoft.com/office/drawing/2014/main" val="10080737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D6085"/>
                          </a:solidFill>
                        </a:rPr>
                        <a:t>Supervisor</a:t>
                      </a:r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u="none" strike="noStrike" baseline="0">
                          <a:solidFill>
                            <a:srgbClr val="000000"/>
                          </a:solidFill>
                        </a:rPr>
                        <a:t>Dr. Nuwan Kodagoda</a:t>
                      </a:r>
                      <a:endParaRPr lang="en-US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03866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0D6085"/>
                          </a:solidFill>
                        </a:rPr>
                        <a:t>Co-supervisor</a:t>
                      </a:r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u="none" strike="noStrike" baseline="0">
                          <a:solidFill>
                            <a:srgbClr val="000000"/>
                          </a:solidFill>
                        </a:rPr>
                        <a:t>Ms. Kushnara Suriyawansa</a:t>
                      </a:r>
                      <a:endParaRPr lang="en-US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615946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2454544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7804A95C-8552-40DD-B828-BB307F114E15}"/>
              </a:ext>
            </a:extLst>
          </p:cNvPr>
          <p:cNvSpPr/>
          <p:nvPr/>
        </p:nvSpPr>
        <p:spPr>
          <a:xfrm>
            <a:off x="348072" y="917752"/>
            <a:ext cx="520146" cy="520146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4994B2-5832-403F-AC03-30B35F77AC4C}"/>
              </a:ext>
            </a:extLst>
          </p:cNvPr>
          <p:cNvSpPr txBox="1"/>
          <p:nvPr/>
        </p:nvSpPr>
        <p:spPr>
          <a:xfrm>
            <a:off x="107045" y="1547995"/>
            <a:ext cx="10021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IT18006544</a:t>
            </a:r>
            <a:endParaRPr lang="en-US" sz="1400" b="1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7D5711-B7D8-4BF1-8A06-FA7688B0C199}"/>
              </a:ext>
            </a:extLst>
          </p:cNvPr>
          <p:cNvSpPr txBox="1"/>
          <p:nvPr/>
        </p:nvSpPr>
        <p:spPr>
          <a:xfrm>
            <a:off x="57736" y="1760382"/>
            <a:ext cx="110081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Perera H.D.D.S</a:t>
            </a:r>
            <a:endParaRPr lang="en-US" sz="1100">
              <a:solidFill>
                <a:schemeClr val="bg1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26B66DB-30E5-4D3B-9B1F-3677B019E790}"/>
              </a:ext>
            </a:extLst>
          </p:cNvPr>
          <p:cNvCxnSpPr/>
          <p:nvPr/>
        </p:nvCxnSpPr>
        <p:spPr>
          <a:xfrm>
            <a:off x="127916" y="1523519"/>
            <a:ext cx="1002197" cy="0"/>
          </a:xfrm>
          <a:prstGeom prst="line">
            <a:avLst/>
          </a:prstGeom>
          <a:ln>
            <a:solidFill>
              <a:schemeClr val="bg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FB7663B-6CFD-4CDF-9E3D-521DA0A6A81C}"/>
              </a:ext>
            </a:extLst>
          </p:cNvPr>
          <p:cNvSpPr txBox="1"/>
          <p:nvPr/>
        </p:nvSpPr>
        <p:spPr>
          <a:xfrm>
            <a:off x="177575" y="5961926"/>
            <a:ext cx="86113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bg1"/>
                </a:solidFill>
                <a:latin typeface="Speak Pro" panose="020B0504020101020102" pitchFamily="34" charset="0"/>
              </a:rPr>
              <a:t>18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144F9A0-950A-4744-BC62-43DDCA9DBACF}"/>
              </a:ext>
            </a:extLst>
          </p:cNvPr>
          <p:cNvGrpSpPr/>
          <p:nvPr/>
        </p:nvGrpSpPr>
        <p:grpSpPr>
          <a:xfrm>
            <a:off x="1811349" y="334692"/>
            <a:ext cx="1798509" cy="609828"/>
            <a:chOff x="277091" y="249153"/>
            <a:chExt cx="1798509" cy="609828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8A05BD7-9BD8-42C5-9D09-B9B7A6C1EE47}"/>
                </a:ext>
              </a:extLst>
            </p:cNvPr>
            <p:cNvSpPr/>
            <p:nvPr/>
          </p:nvSpPr>
          <p:spPr>
            <a:xfrm>
              <a:off x="277091" y="267854"/>
              <a:ext cx="83128" cy="591127"/>
            </a:xfrm>
            <a:prstGeom prst="rect">
              <a:avLst/>
            </a:prstGeom>
            <a:solidFill>
              <a:srgbClr val="16C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6FE4250-4DF3-40A8-8003-CBF7B39AE13B}"/>
                </a:ext>
              </a:extLst>
            </p:cNvPr>
            <p:cNvSpPr txBox="1"/>
            <p:nvPr/>
          </p:nvSpPr>
          <p:spPr>
            <a:xfrm>
              <a:off x="480291" y="249153"/>
              <a:ext cx="159530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Budget</a:t>
              </a:r>
            </a:p>
          </p:txBody>
        </p:sp>
      </p:grpSp>
      <p:graphicFrame>
        <p:nvGraphicFramePr>
          <p:cNvPr id="33" name="Table 32">
            <a:extLst>
              <a:ext uri="{FF2B5EF4-FFF2-40B4-BE49-F238E27FC236}">
                <a16:creationId xmlns:a16="http://schemas.microsoft.com/office/drawing/2014/main" id="{0ACE87F1-3329-4293-A542-4A6BDBF14DA5}"/>
              </a:ext>
            </a:extLst>
          </p:cNvPr>
          <p:cNvGraphicFramePr>
            <a:graphicFrameLocks noGrp="1"/>
          </p:cNvGraphicFramePr>
          <p:nvPr/>
        </p:nvGraphicFramePr>
        <p:xfrm>
          <a:off x="1800323" y="1301574"/>
          <a:ext cx="7441332" cy="2577954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2480444">
                  <a:extLst>
                    <a:ext uri="{9D8B030D-6E8A-4147-A177-3AD203B41FA5}">
                      <a16:colId xmlns:a16="http://schemas.microsoft.com/office/drawing/2014/main" val="2628476451"/>
                    </a:ext>
                  </a:extLst>
                </a:gridCol>
                <a:gridCol w="2480444">
                  <a:extLst>
                    <a:ext uri="{9D8B030D-6E8A-4147-A177-3AD203B41FA5}">
                      <a16:colId xmlns:a16="http://schemas.microsoft.com/office/drawing/2014/main" val="3252466137"/>
                    </a:ext>
                  </a:extLst>
                </a:gridCol>
                <a:gridCol w="2480444">
                  <a:extLst>
                    <a:ext uri="{9D8B030D-6E8A-4147-A177-3AD203B41FA5}">
                      <a16:colId xmlns:a16="http://schemas.microsoft.com/office/drawing/2014/main" val="3514084526"/>
                    </a:ext>
                  </a:extLst>
                </a:gridCol>
              </a:tblGrid>
              <a:tr h="637845">
                <a:tc>
                  <a:txBody>
                    <a:bodyPr/>
                    <a:lstStyle/>
                    <a:p>
                      <a:r>
                        <a:rPr lang="en-US"/>
                        <a:t>Component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Amount (USD)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Amount (LKR)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0227621"/>
                  </a:ext>
                </a:extLst>
              </a:tr>
              <a:tr h="646703">
                <a:tc>
                  <a:txBody>
                    <a:bodyPr/>
                    <a:lstStyle/>
                    <a:p>
                      <a:r>
                        <a:rPr lang="en-US"/>
                        <a:t>AWS EC2 Instance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endParaRPr lang="en-US" sz="1800" kern="1200">
                        <a:solidFill>
                          <a:schemeClr val="dk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3,920</a:t>
                      </a:r>
                      <a:endParaRPr lang="en-US" sz="1800" kern="1200">
                        <a:solidFill>
                          <a:schemeClr val="dk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4605126"/>
                  </a:ext>
                </a:extLst>
              </a:tr>
              <a:tr h="646703">
                <a:tc>
                  <a:txBody>
                    <a:bodyPr/>
                    <a:lstStyle/>
                    <a:p>
                      <a:r>
                        <a:rPr lang="en-US"/>
                        <a:t>Internet Cost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10.21</a:t>
                      </a:r>
                      <a:endParaRPr lang="en-US" sz="1800" kern="1200">
                        <a:solidFill>
                          <a:schemeClr val="dk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2000</a:t>
                      </a:r>
                      <a:endParaRPr lang="en-US" sz="1800" kern="1200">
                        <a:solidFill>
                          <a:schemeClr val="dk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6515127"/>
                  </a:ext>
                </a:extLst>
              </a:tr>
              <a:tr h="646703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Total</a:t>
                      </a:r>
                      <a:r>
                        <a:rPr lang="en-US" baseline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 Cost</a:t>
                      </a:r>
                      <a:endParaRPr lang="en-US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30.21</a:t>
                      </a:r>
                      <a:endParaRPr lang="en-US" sz="1800" kern="120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5920</a:t>
                      </a:r>
                      <a:endParaRPr lang="en-US" sz="1800" kern="120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2927060"/>
                  </a:ext>
                </a:extLst>
              </a:tr>
            </a:tbl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7160" y="3374366"/>
            <a:ext cx="3276600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71664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7804A95C-8552-40DD-B828-BB307F114E15}"/>
              </a:ext>
            </a:extLst>
          </p:cNvPr>
          <p:cNvSpPr/>
          <p:nvPr/>
        </p:nvSpPr>
        <p:spPr>
          <a:xfrm>
            <a:off x="348072" y="917752"/>
            <a:ext cx="520146" cy="520146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4994B2-5832-403F-AC03-30B35F77AC4C}"/>
              </a:ext>
            </a:extLst>
          </p:cNvPr>
          <p:cNvSpPr txBox="1"/>
          <p:nvPr/>
        </p:nvSpPr>
        <p:spPr>
          <a:xfrm>
            <a:off x="107045" y="1547995"/>
            <a:ext cx="10021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IT18006544</a:t>
            </a:r>
            <a:endParaRPr lang="en-US" sz="1400" b="1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7D5711-B7D8-4BF1-8A06-FA7688B0C199}"/>
              </a:ext>
            </a:extLst>
          </p:cNvPr>
          <p:cNvSpPr txBox="1"/>
          <p:nvPr/>
        </p:nvSpPr>
        <p:spPr>
          <a:xfrm>
            <a:off x="57736" y="1760382"/>
            <a:ext cx="110081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Perera H.D.D.S</a:t>
            </a:r>
            <a:endParaRPr lang="en-US" sz="1100">
              <a:solidFill>
                <a:schemeClr val="bg1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26B66DB-30E5-4D3B-9B1F-3677B019E790}"/>
              </a:ext>
            </a:extLst>
          </p:cNvPr>
          <p:cNvCxnSpPr/>
          <p:nvPr/>
        </p:nvCxnSpPr>
        <p:spPr>
          <a:xfrm>
            <a:off x="127916" y="1523519"/>
            <a:ext cx="1002197" cy="0"/>
          </a:xfrm>
          <a:prstGeom prst="line">
            <a:avLst/>
          </a:prstGeom>
          <a:ln>
            <a:solidFill>
              <a:schemeClr val="bg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FB7663B-6CFD-4CDF-9E3D-521DA0A6A81C}"/>
              </a:ext>
            </a:extLst>
          </p:cNvPr>
          <p:cNvSpPr txBox="1"/>
          <p:nvPr/>
        </p:nvSpPr>
        <p:spPr>
          <a:xfrm>
            <a:off x="177575" y="5961926"/>
            <a:ext cx="86113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bg1"/>
                </a:solidFill>
                <a:latin typeface="Speak Pro" panose="020B0504020101020102" pitchFamily="34" charset="0"/>
              </a:rPr>
              <a:t>19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144F9A0-950A-4744-BC62-43DDCA9DBACF}"/>
              </a:ext>
            </a:extLst>
          </p:cNvPr>
          <p:cNvGrpSpPr/>
          <p:nvPr/>
        </p:nvGrpSpPr>
        <p:grpSpPr>
          <a:xfrm>
            <a:off x="1811349" y="334692"/>
            <a:ext cx="5665529" cy="609828"/>
            <a:chOff x="277091" y="249153"/>
            <a:chExt cx="5665529" cy="609828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8A05BD7-9BD8-42C5-9D09-B9B7A6C1EE47}"/>
                </a:ext>
              </a:extLst>
            </p:cNvPr>
            <p:cNvSpPr/>
            <p:nvPr/>
          </p:nvSpPr>
          <p:spPr>
            <a:xfrm>
              <a:off x="277091" y="267854"/>
              <a:ext cx="83128" cy="591127"/>
            </a:xfrm>
            <a:prstGeom prst="rect">
              <a:avLst/>
            </a:prstGeom>
            <a:solidFill>
              <a:srgbClr val="16C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6FE4250-4DF3-40A8-8003-CBF7B39AE13B}"/>
                </a:ext>
              </a:extLst>
            </p:cNvPr>
            <p:cNvSpPr txBox="1"/>
            <p:nvPr/>
          </p:nvSpPr>
          <p:spPr>
            <a:xfrm>
              <a:off x="480291" y="249153"/>
              <a:ext cx="546232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Work Breakdown Structure</a:t>
              </a: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2980" y="1099596"/>
            <a:ext cx="7767354" cy="5304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41258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4C6736FA-92CE-4BD9-B8F0-3AFB341695F9}"/>
              </a:ext>
            </a:extLst>
          </p:cNvPr>
          <p:cNvGrpSpPr/>
          <p:nvPr/>
        </p:nvGrpSpPr>
        <p:grpSpPr>
          <a:xfrm>
            <a:off x="1393462" y="3429000"/>
            <a:ext cx="10290900" cy="2308324"/>
            <a:chOff x="210416" y="281555"/>
            <a:chExt cx="10290900" cy="2308324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65C5724-336E-46D5-8A36-155E651C21BF}"/>
                </a:ext>
              </a:extLst>
            </p:cNvPr>
            <p:cNvSpPr/>
            <p:nvPr/>
          </p:nvSpPr>
          <p:spPr>
            <a:xfrm>
              <a:off x="210416" y="281555"/>
              <a:ext cx="83128" cy="591127"/>
            </a:xfrm>
            <a:prstGeom prst="rect">
              <a:avLst/>
            </a:prstGeom>
            <a:solidFill>
              <a:srgbClr val="16C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BCA11ED-0254-4219-A3E2-B354A875CAFC}"/>
                </a:ext>
              </a:extLst>
            </p:cNvPr>
            <p:cNvSpPr txBox="1"/>
            <p:nvPr/>
          </p:nvSpPr>
          <p:spPr>
            <a:xfrm>
              <a:off x="436419" y="281555"/>
              <a:ext cx="10064897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Reducing students' isolation during online lectures and enabling the collaborative learning using multiuser virtual learning environment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D700745C-59E8-4F57-B046-BDBA31AB9646}"/>
              </a:ext>
            </a:extLst>
          </p:cNvPr>
          <p:cNvSpPr txBox="1"/>
          <p:nvPr/>
        </p:nvSpPr>
        <p:spPr>
          <a:xfrm>
            <a:off x="3164749" y="842810"/>
            <a:ext cx="586250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>
                <a:solidFill>
                  <a:srgbClr val="0334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 OBJECTIVE - 02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48F1D83-B1BA-4186-8D97-0EF79156B66E}"/>
              </a:ext>
            </a:extLst>
          </p:cNvPr>
          <p:cNvSpPr txBox="1"/>
          <p:nvPr/>
        </p:nvSpPr>
        <p:spPr>
          <a:xfrm>
            <a:off x="177575" y="5961926"/>
            <a:ext cx="86113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bg1"/>
                </a:solidFill>
                <a:latin typeface="Speak Pro" panose="020B0504020101020102" pitchFamily="34" charset="0"/>
              </a:rPr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93653645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F4430D0-CD5C-4A51-A22E-A13BD8FEB3A1}"/>
              </a:ext>
            </a:extLst>
          </p:cNvPr>
          <p:cNvSpPr txBox="1"/>
          <p:nvPr/>
        </p:nvSpPr>
        <p:spPr>
          <a:xfrm>
            <a:off x="5689600" y="2255960"/>
            <a:ext cx="380155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>
                <a:solidFill>
                  <a:srgbClr val="0334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IT18001112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7B7B0B-B476-4719-B146-42405B81E042}"/>
              </a:ext>
            </a:extLst>
          </p:cNvPr>
          <p:cNvSpPr txBox="1"/>
          <p:nvPr/>
        </p:nvSpPr>
        <p:spPr>
          <a:xfrm>
            <a:off x="5689600" y="3077444"/>
            <a:ext cx="479580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rgbClr val="0334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Tharaka W.C.M.K.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8BE4ED-A752-4B45-8EBD-6A36935E5811}"/>
              </a:ext>
            </a:extLst>
          </p:cNvPr>
          <p:cNvSpPr txBox="1"/>
          <p:nvPr/>
        </p:nvSpPr>
        <p:spPr>
          <a:xfrm>
            <a:off x="5689600" y="3847156"/>
            <a:ext cx="53201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0334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B.Sc. (Hons) Degree in Information Technology Specialization in Software Engineering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203039C-C66C-424B-AE77-D78A77F1DC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81911" y="2228252"/>
            <a:ext cx="1953242" cy="240149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659B023-2FDD-4F53-90B7-97F403B1BFA4}"/>
              </a:ext>
            </a:extLst>
          </p:cNvPr>
          <p:cNvSpPr txBox="1"/>
          <p:nvPr/>
        </p:nvSpPr>
        <p:spPr>
          <a:xfrm>
            <a:off x="177575" y="5961926"/>
            <a:ext cx="86113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bg1"/>
                </a:solidFill>
                <a:latin typeface="Speak Pro" panose="020B0504020101020102" pitchFamily="34" charset="0"/>
              </a:rPr>
              <a:t>21</a:t>
            </a:r>
          </a:p>
        </p:txBody>
      </p:sp>
    </p:spTree>
    <p:extLst>
      <p:ext uri="{BB962C8B-B14F-4D97-AF65-F5344CB8AC3E}">
        <p14:creationId xmlns:p14="http://schemas.microsoft.com/office/powerpoint/2010/main" val="213389691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1FA2CFD2-8CE8-4136-88DD-B9B0BA742535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7010" y="928302"/>
            <a:ext cx="521208" cy="489023"/>
          </a:xfrm>
          <a:prstGeom prst="ellipse">
            <a:avLst/>
          </a:prstGeom>
          <a:ln w="12700">
            <a:solidFill>
              <a:schemeClr val="bg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34994B2-5832-403F-AC03-30B35F77AC4C}"/>
              </a:ext>
            </a:extLst>
          </p:cNvPr>
          <p:cNvSpPr txBox="1"/>
          <p:nvPr/>
        </p:nvSpPr>
        <p:spPr>
          <a:xfrm>
            <a:off x="107045" y="1547995"/>
            <a:ext cx="9852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IT18001112</a:t>
            </a:r>
            <a:endParaRPr lang="en-US" sz="1400" b="1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7D5711-B7D8-4BF1-8A06-FA7688B0C199}"/>
              </a:ext>
            </a:extLst>
          </p:cNvPr>
          <p:cNvSpPr txBox="1"/>
          <p:nvPr/>
        </p:nvSpPr>
        <p:spPr>
          <a:xfrm>
            <a:off x="57736" y="1760382"/>
            <a:ext cx="110081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Tharaka</a:t>
            </a:r>
          </a:p>
          <a:p>
            <a:pPr algn="ctr"/>
            <a:r>
              <a:rPr lang="en-US"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W.C.M.K.</a:t>
            </a:r>
            <a:endParaRPr lang="en-US" sz="1100">
              <a:solidFill>
                <a:schemeClr val="bg1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26B66DB-30E5-4D3B-9B1F-3677B019E790}"/>
              </a:ext>
            </a:extLst>
          </p:cNvPr>
          <p:cNvCxnSpPr/>
          <p:nvPr/>
        </p:nvCxnSpPr>
        <p:spPr>
          <a:xfrm>
            <a:off x="127916" y="1523519"/>
            <a:ext cx="1002197" cy="0"/>
          </a:xfrm>
          <a:prstGeom prst="line">
            <a:avLst/>
          </a:prstGeom>
          <a:ln>
            <a:solidFill>
              <a:schemeClr val="bg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FB7663B-6CFD-4CDF-9E3D-521DA0A6A81C}"/>
              </a:ext>
            </a:extLst>
          </p:cNvPr>
          <p:cNvSpPr txBox="1"/>
          <p:nvPr/>
        </p:nvSpPr>
        <p:spPr>
          <a:xfrm>
            <a:off x="177575" y="5961926"/>
            <a:ext cx="86113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bg1"/>
                </a:solidFill>
                <a:latin typeface="Speak Pro" panose="020B0504020101020102" pitchFamily="34" charset="0"/>
              </a:rPr>
              <a:t>22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ED168E4-8294-4386-9A85-5C3713C98DDD}"/>
              </a:ext>
            </a:extLst>
          </p:cNvPr>
          <p:cNvGrpSpPr/>
          <p:nvPr/>
        </p:nvGrpSpPr>
        <p:grpSpPr>
          <a:xfrm>
            <a:off x="1755933" y="1315844"/>
            <a:ext cx="6854634" cy="461665"/>
            <a:chOff x="1796105" y="1584815"/>
            <a:chExt cx="6854634" cy="461665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7904B346-8849-45BC-9A85-C3F9E61FF2B7}"/>
                </a:ext>
              </a:extLst>
            </p:cNvPr>
            <p:cNvGrpSpPr/>
            <p:nvPr/>
          </p:nvGrpSpPr>
          <p:grpSpPr>
            <a:xfrm>
              <a:off x="1796105" y="1718666"/>
              <a:ext cx="193963" cy="193963"/>
              <a:chOff x="1796105" y="1718666"/>
              <a:chExt cx="193963" cy="193963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B883196F-A942-4831-8DB9-6AE3C062E545}"/>
                  </a:ext>
                </a:extLst>
              </p:cNvPr>
              <p:cNvSpPr/>
              <p:nvPr/>
            </p:nvSpPr>
            <p:spPr>
              <a:xfrm rot="2700000">
                <a:off x="1840832" y="1763396"/>
                <a:ext cx="104506" cy="104506"/>
              </a:xfrm>
              <a:prstGeom prst="rect">
                <a:avLst/>
              </a:prstGeom>
              <a:solidFill>
                <a:srgbClr val="16C79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9E6026E7-30C4-43EE-BDCD-13FBCFA92105}"/>
                  </a:ext>
                </a:extLst>
              </p:cNvPr>
              <p:cNvSpPr/>
              <p:nvPr/>
            </p:nvSpPr>
            <p:spPr>
              <a:xfrm rot="2700000">
                <a:off x="1796105" y="1718666"/>
                <a:ext cx="193963" cy="193963"/>
              </a:xfrm>
              <a:prstGeom prst="rect">
                <a:avLst/>
              </a:prstGeom>
              <a:noFill/>
              <a:ln w="381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5294A7E-F5F9-43C9-9E70-ABD4A30CC4D0}"/>
                </a:ext>
              </a:extLst>
            </p:cNvPr>
            <p:cNvSpPr txBox="1"/>
            <p:nvPr/>
          </p:nvSpPr>
          <p:spPr>
            <a:xfrm>
              <a:off x="2093495" y="1584815"/>
              <a:ext cx="655724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2400">
                  <a:solidFill>
                    <a:srgbClr val="033454"/>
                  </a:solidFill>
                  <a:latin typeface="+mj-lt"/>
                  <a:cs typeface="Arial" panose="020B0604020202020204" pitchFamily="34" charset="0"/>
                </a:rPr>
                <a:t>Previous situation: Students were studying together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144F9A0-950A-4744-BC62-43DDCA9DBACF}"/>
              </a:ext>
            </a:extLst>
          </p:cNvPr>
          <p:cNvGrpSpPr/>
          <p:nvPr/>
        </p:nvGrpSpPr>
        <p:grpSpPr>
          <a:xfrm>
            <a:off x="1800323" y="334692"/>
            <a:ext cx="6488895" cy="609828"/>
            <a:chOff x="277091" y="249153"/>
            <a:chExt cx="6488895" cy="609828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8A05BD7-9BD8-42C5-9D09-B9B7A6C1EE47}"/>
                </a:ext>
              </a:extLst>
            </p:cNvPr>
            <p:cNvSpPr/>
            <p:nvPr/>
          </p:nvSpPr>
          <p:spPr>
            <a:xfrm>
              <a:off x="277091" y="267854"/>
              <a:ext cx="83128" cy="591127"/>
            </a:xfrm>
            <a:prstGeom prst="rect">
              <a:avLst/>
            </a:prstGeom>
            <a:solidFill>
              <a:srgbClr val="16C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6FE4250-4DF3-40A8-8003-CBF7B39AE13B}"/>
                </a:ext>
              </a:extLst>
            </p:cNvPr>
            <p:cNvSpPr txBox="1"/>
            <p:nvPr/>
          </p:nvSpPr>
          <p:spPr>
            <a:xfrm>
              <a:off x="480291" y="249153"/>
              <a:ext cx="628569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Background and Research Gap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6931CD0-BFEA-4CDB-9D7C-70ABC0E760E1}"/>
              </a:ext>
            </a:extLst>
          </p:cNvPr>
          <p:cNvGrpSpPr/>
          <p:nvPr/>
        </p:nvGrpSpPr>
        <p:grpSpPr>
          <a:xfrm>
            <a:off x="2249894" y="2855206"/>
            <a:ext cx="3121130" cy="400110"/>
            <a:chOff x="2261086" y="2247063"/>
            <a:chExt cx="3121130" cy="400110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59CF6B8-2D14-4645-A1F6-B777BD09771C}"/>
                </a:ext>
              </a:extLst>
            </p:cNvPr>
            <p:cNvSpPr/>
            <p:nvPr/>
          </p:nvSpPr>
          <p:spPr>
            <a:xfrm rot="2700000">
              <a:off x="2261086" y="2394865"/>
              <a:ext cx="104506" cy="104506"/>
            </a:xfrm>
            <a:prstGeom prst="rect">
              <a:avLst/>
            </a:prstGeom>
            <a:solidFill>
              <a:srgbClr val="16C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B093337-75E7-4069-A262-CB46019961FE}"/>
                </a:ext>
              </a:extLst>
            </p:cNvPr>
            <p:cNvSpPr txBox="1"/>
            <p:nvPr/>
          </p:nvSpPr>
          <p:spPr>
            <a:xfrm>
              <a:off x="2413518" y="2247063"/>
              <a:ext cx="296869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0" i="0">
                  <a:solidFill>
                    <a:srgbClr val="033454"/>
                  </a:solidFill>
                  <a:effectLst/>
                  <a:latin typeface="+mj-lt"/>
                  <a:cs typeface="Arial" panose="020B0604020202020204" pitchFamily="34" charset="0"/>
                </a:rPr>
                <a:t>Participation Metaphor [1] 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74BE2ED-2CE4-4C68-8220-F5E7785F89FC}"/>
              </a:ext>
            </a:extLst>
          </p:cNvPr>
          <p:cNvGrpSpPr/>
          <p:nvPr/>
        </p:nvGrpSpPr>
        <p:grpSpPr>
          <a:xfrm>
            <a:off x="1755933" y="1856374"/>
            <a:ext cx="6565196" cy="461665"/>
            <a:chOff x="1796105" y="1584815"/>
            <a:chExt cx="6565196" cy="461665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3336C624-1AE2-4A89-8BA7-AEE855B4163F}"/>
                </a:ext>
              </a:extLst>
            </p:cNvPr>
            <p:cNvGrpSpPr/>
            <p:nvPr/>
          </p:nvGrpSpPr>
          <p:grpSpPr>
            <a:xfrm>
              <a:off x="1796105" y="1718666"/>
              <a:ext cx="193963" cy="193963"/>
              <a:chOff x="1796105" y="1718666"/>
              <a:chExt cx="193963" cy="193963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724FB3B0-FE63-4913-914F-1DB15A13F062}"/>
                  </a:ext>
                </a:extLst>
              </p:cNvPr>
              <p:cNvSpPr/>
              <p:nvPr/>
            </p:nvSpPr>
            <p:spPr>
              <a:xfrm rot="2700000">
                <a:off x="1840832" y="1763396"/>
                <a:ext cx="104506" cy="104506"/>
              </a:xfrm>
              <a:prstGeom prst="rect">
                <a:avLst/>
              </a:prstGeom>
              <a:solidFill>
                <a:srgbClr val="16C79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AAC65567-CA0B-4DAE-807D-EEA867121531}"/>
                  </a:ext>
                </a:extLst>
              </p:cNvPr>
              <p:cNvSpPr/>
              <p:nvPr/>
            </p:nvSpPr>
            <p:spPr>
              <a:xfrm rot="2700000">
                <a:off x="1796105" y="1718666"/>
                <a:ext cx="193963" cy="193963"/>
              </a:xfrm>
              <a:prstGeom prst="rect">
                <a:avLst/>
              </a:prstGeom>
              <a:noFill/>
              <a:ln w="381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54780B0-0389-4766-8F73-E291BC375257}"/>
                </a:ext>
              </a:extLst>
            </p:cNvPr>
            <p:cNvSpPr txBox="1"/>
            <p:nvPr/>
          </p:nvSpPr>
          <p:spPr>
            <a:xfrm>
              <a:off x="2093495" y="1584815"/>
              <a:ext cx="626780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>
                  <a:solidFill>
                    <a:srgbClr val="033454"/>
                  </a:solidFill>
                  <a:latin typeface="+mj-lt"/>
                  <a:cs typeface="Arial" panose="020B0604020202020204" pitchFamily="34" charset="0"/>
                </a:rPr>
                <a:t>Present situation: Students are studying remotely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3FA4456-F1C2-4C50-B687-98B2074712DB}"/>
              </a:ext>
            </a:extLst>
          </p:cNvPr>
          <p:cNvGrpSpPr/>
          <p:nvPr/>
        </p:nvGrpSpPr>
        <p:grpSpPr>
          <a:xfrm>
            <a:off x="1755933" y="2396904"/>
            <a:ext cx="3171062" cy="461665"/>
            <a:chOff x="1796105" y="1584815"/>
            <a:chExt cx="3171062" cy="461665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BE5AA62F-7225-4534-9393-60756A5B6A6C}"/>
                </a:ext>
              </a:extLst>
            </p:cNvPr>
            <p:cNvGrpSpPr/>
            <p:nvPr/>
          </p:nvGrpSpPr>
          <p:grpSpPr>
            <a:xfrm>
              <a:off x="1796105" y="1718666"/>
              <a:ext cx="193963" cy="193963"/>
              <a:chOff x="1796105" y="1718666"/>
              <a:chExt cx="193963" cy="193963"/>
            </a:xfrm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CB269ECA-4D13-4FB9-AF2C-F14D38D5F813}"/>
                  </a:ext>
                </a:extLst>
              </p:cNvPr>
              <p:cNvSpPr/>
              <p:nvPr/>
            </p:nvSpPr>
            <p:spPr>
              <a:xfrm rot="2700000">
                <a:off x="1840832" y="1763396"/>
                <a:ext cx="104506" cy="104506"/>
              </a:xfrm>
              <a:prstGeom prst="rect">
                <a:avLst/>
              </a:prstGeom>
              <a:solidFill>
                <a:srgbClr val="16C79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26FB9575-F4B1-4660-8D6D-3E9A85CB3917}"/>
                  </a:ext>
                </a:extLst>
              </p:cNvPr>
              <p:cNvSpPr/>
              <p:nvPr/>
            </p:nvSpPr>
            <p:spPr>
              <a:xfrm rot="2700000">
                <a:off x="1796105" y="1718666"/>
                <a:ext cx="193963" cy="193963"/>
              </a:xfrm>
              <a:prstGeom prst="rect">
                <a:avLst/>
              </a:prstGeom>
              <a:noFill/>
              <a:ln w="381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1028166-4DAF-45F1-A6A1-56084DCB54EC}"/>
                </a:ext>
              </a:extLst>
            </p:cNvPr>
            <p:cNvSpPr txBox="1"/>
            <p:nvPr/>
          </p:nvSpPr>
          <p:spPr>
            <a:xfrm>
              <a:off x="2093495" y="1584815"/>
              <a:ext cx="28736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0" i="0">
                  <a:solidFill>
                    <a:srgbClr val="033454"/>
                  </a:solidFill>
                  <a:effectLst/>
                  <a:latin typeface="+mj-lt"/>
                  <a:cs typeface="Arial" panose="020B0604020202020204" pitchFamily="34" charset="0"/>
                </a:rPr>
                <a:t>Collaborative learning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E142023-2BDF-4E35-BE83-3D14AE38843C}"/>
              </a:ext>
            </a:extLst>
          </p:cNvPr>
          <p:cNvGrpSpPr/>
          <p:nvPr/>
        </p:nvGrpSpPr>
        <p:grpSpPr>
          <a:xfrm>
            <a:off x="2249894" y="3235733"/>
            <a:ext cx="4139742" cy="400110"/>
            <a:chOff x="2261086" y="2247063"/>
            <a:chExt cx="4139742" cy="40011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57DA20A4-4BCC-4073-9420-1B15AF484C89}"/>
                </a:ext>
              </a:extLst>
            </p:cNvPr>
            <p:cNvSpPr/>
            <p:nvPr/>
          </p:nvSpPr>
          <p:spPr>
            <a:xfrm rot="2700000">
              <a:off x="2261086" y="2394865"/>
              <a:ext cx="104506" cy="104506"/>
            </a:xfrm>
            <a:prstGeom prst="rect">
              <a:avLst/>
            </a:prstGeom>
            <a:solidFill>
              <a:srgbClr val="16C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B1969F6-42E3-47B5-B14B-7B8B2A8991BA}"/>
                </a:ext>
              </a:extLst>
            </p:cNvPr>
            <p:cNvSpPr txBox="1"/>
            <p:nvPr/>
          </p:nvSpPr>
          <p:spPr>
            <a:xfrm>
              <a:off x="2413518" y="2247063"/>
              <a:ext cx="39873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0" i="0">
                  <a:solidFill>
                    <a:srgbClr val="033454"/>
                  </a:solidFill>
                  <a:effectLst/>
                  <a:latin typeface="+mj-lt"/>
                  <a:cs typeface="Arial" panose="020B0604020202020204" pitchFamily="34" charset="0"/>
                </a:rPr>
                <a:t>Benefits of Collaborative learning [2] 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F85F19A0-5177-4E0D-8473-1BDF38A02AB9}"/>
              </a:ext>
            </a:extLst>
          </p:cNvPr>
          <p:cNvGrpSpPr/>
          <p:nvPr/>
        </p:nvGrpSpPr>
        <p:grpSpPr>
          <a:xfrm>
            <a:off x="2249894" y="4165158"/>
            <a:ext cx="4757411" cy="400110"/>
            <a:chOff x="2261086" y="2247063"/>
            <a:chExt cx="4757411" cy="400110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797ED657-771E-4E90-9D96-25B348867170}"/>
                </a:ext>
              </a:extLst>
            </p:cNvPr>
            <p:cNvSpPr/>
            <p:nvPr/>
          </p:nvSpPr>
          <p:spPr>
            <a:xfrm rot="2700000">
              <a:off x="2261086" y="2394865"/>
              <a:ext cx="104506" cy="104506"/>
            </a:xfrm>
            <a:prstGeom prst="rect">
              <a:avLst/>
            </a:prstGeom>
            <a:solidFill>
              <a:srgbClr val="16C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D3F8942-F2EE-480B-B067-360C8501A55B}"/>
                </a:ext>
              </a:extLst>
            </p:cNvPr>
            <p:cNvSpPr txBox="1"/>
            <p:nvPr/>
          </p:nvSpPr>
          <p:spPr>
            <a:xfrm>
              <a:off x="2413518" y="2247063"/>
              <a:ext cx="460497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b="0" i="0">
                  <a:solidFill>
                    <a:srgbClr val="033454"/>
                  </a:solidFill>
                  <a:effectLst/>
                  <a:latin typeface="+mj-lt"/>
                  <a:cs typeface="Arial" panose="020B0604020202020204" pitchFamily="34" charset="0"/>
                </a:rPr>
                <a:t>Increased interaction between students [3]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C1DE7C5A-4496-44E5-9D3E-B9DE015CE6EB}"/>
              </a:ext>
            </a:extLst>
          </p:cNvPr>
          <p:cNvGrpSpPr/>
          <p:nvPr/>
        </p:nvGrpSpPr>
        <p:grpSpPr>
          <a:xfrm>
            <a:off x="1779016" y="3654229"/>
            <a:ext cx="7131248" cy="461665"/>
            <a:chOff x="1796105" y="1584815"/>
            <a:chExt cx="7131248" cy="461665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1255A84B-B19F-4DD0-8C32-059ADF5117AD}"/>
                </a:ext>
              </a:extLst>
            </p:cNvPr>
            <p:cNvGrpSpPr/>
            <p:nvPr/>
          </p:nvGrpSpPr>
          <p:grpSpPr>
            <a:xfrm>
              <a:off x="1796105" y="1718666"/>
              <a:ext cx="193963" cy="193963"/>
              <a:chOff x="1796105" y="1718666"/>
              <a:chExt cx="193963" cy="193963"/>
            </a:xfrm>
          </p:grpSpPr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8C671293-3B66-40DA-A0ED-449058F56CBC}"/>
                  </a:ext>
                </a:extLst>
              </p:cNvPr>
              <p:cNvSpPr/>
              <p:nvPr/>
            </p:nvSpPr>
            <p:spPr>
              <a:xfrm rot="2700000">
                <a:off x="1840832" y="1763396"/>
                <a:ext cx="104506" cy="104506"/>
              </a:xfrm>
              <a:prstGeom prst="rect">
                <a:avLst/>
              </a:prstGeom>
              <a:solidFill>
                <a:srgbClr val="16C79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5BAC92D6-F67B-471C-8B91-28886F72ED25}"/>
                  </a:ext>
                </a:extLst>
              </p:cNvPr>
              <p:cNvSpPr/>
              <p:nvPr/>
            </p:nvSpPr>
            <p:spPr>
              <a:xfrm rot="2700000">
                <a:off x="1796105" y="1718666"/>
                <a:ext cx="193963" cy="193963"/>
              </a:xfrm>
              <a:prstGeom prst="rect">
                <a:avLst/>
              </a:prstGeom>
              <a:noFill/>
              <a:ln w="381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B1AD52AF-545C-4318-B5A7-EB1C18E60273}"/>
                </a:ext>
              </a:extLst>
            </p:cNvPr>
            <p:cNvSpPr txBox="1"/>
            <p:nvPr/>
          </p:nvSpPr>
          <p:spPr>
            <a:xfrm>
              <a:off x="2093495" y="1584815"/>
              <a:ext cx="68338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b="0" i="0">
                  <a:solidFill>
                    <a:srgbClr val="033454"/>
                  </a:solidFill>
                  <a:effectLst/>
                  <a:latin typeface="+mj-lt"/>
                  <a:cs typeface="Arial" panose="020B0604020202020204" pitchFamily="34" charset="0"/>
                </a:rPr>
                <a:t>Students feel isolated in the online lecture delivery [3]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452A0349-DDD0-47D1-97E7-E770E8B22A24}"/>
              </a:ext>
            </a:extLst>
          </p:cNvPr>
          <p:cNvGrpSpPr/>
          <p:nvPr/>
        </p:nvGrpSpPr>
        <p:grpSpPr>
          <a:xfrm>
            <a:off x="2249894" y="4536323"/>
            <a:ext cx="4783123" cy="400110"/>
            <a:chOff x="2261086" y="2247063"/>
            <a:chExt cx="4783123" cy="400110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B5671C5D-4D28-40FC-84C5-69F2529F77F9}"/>
                </a:ext>
              </a:extLst>
            </p:cNvPr>
            <p:cNvSpPr/>
            <p:nvPr/>
          </p:nvSpPr>
          <p:spPr>
            <a:xfrm rot="2700000">
              <a:off x="2261086" y="2394865"/>
              <a:ext cx="104506" cy="104506"/>
            </a:xfrm>
            <a:prstGeom prst="rect">
              <a:avLst/>
            </a:prstGeom>
            <a:solidFill>
              <a:srgbClr val="16C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7F95AFE4-CEE5-4781-811A-1E9F43D16E71}"/>
                </a:ext>
              </a:extLst>
            </p:cNvPr>
            <p:cNvSpPr txBox="1"/>
            <p:nvPr/>
          </p:nvSpPr>
          <p:spPr>
            <a:xfrm>
              <a:off x="2413518" y="2247063"/>
              <a:ext cx="463069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b="0" i="0">
                  <a:solidFill>
                    <a:srgbClr val="033454"/>
                  </a:solidFill>
                  <a:effectLst/>
                  <a:latin typeface="+mj-lt"/>
                  <a:cs typeface="Arial" panose="020B0604020202020204" pitchFamily="34" charset="0"/>
                </a:rPr>
                <a:t>Increased interaction is a Stress Reliever [4]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AA8FDB72-3BB6-440F-ABD3-F33885BA9B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3090" y="5016795"/>
            <a:ext cx="5115614" cy="1795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57753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1FA2CFD2-8CE8-4136-88DD-B9B0BA742535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7010" y="928302"/>
            <a:ext cx="521208" cy="489023"/>
          </a:xfrm>
          <a:prstGeom prst="ellipse">
            <a:avLst/>
          </a:prstGeom>
          <a:ln w="12700">
            <a:solidFill>
              <a:schemeClr val="bg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34994B2-5832-403F-AC03-30B35F77AC4C}"/>
              </a:ext>
            </a:extLst>
          </p:cNvPr>
          <p:cNvSpPr txBox="1"/>
          <p:nvPr/>
        </p:nvSpPr>
        <p:spPr>
          <a:xfrm>
            <a:off x="107045" y="1547995"/>
            <a:ext cx="9852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IT18001112</a:t>
            </a:r>
            <a:endParaRPr lang="en-US" sz="1400" b="1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7D5711-B7D8-4BF1-8A06-FA7688B0C199}"/>
              </a:ext>
            </a:extLst>
          </p:cNvPr>
          <p:cNvSpPr txBox="1"/>
          <p:nvPr/>
        </p:nvSpPr>
        <p:spPr>
          <a:xfrm>
            <a:off x="57736" y="1760382"/>
            <a:ext cx="110081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Tharaka</a:t>
            </a:r>
          </a:p>
          <a:p>
            <a:pPr algn="ctr"/>
            <a:r>
              <a:rPr lang="en-US"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W.C.M.K.</a:t>
            </a:r>
            <a:endParaRPr lang="en-US" sz="1100">
              <a:solidFill>
                <a:schemeClr val="bg1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26B66DB-30E5-4D3B-9B1F-3677B019E790}"/>
              </a:ext>
            </a:extLst>
          </p:cNvPr>
          <p:cNvCxnSpPr/>
          <p:nvPr/>
        </p:nvCxnSpPr>
        <p:spPr>
          <a:xfrm>
            <a:off x="127916" y="1523519"/>
            <a:ext cx="1002197" cy="0"/>
          </a:xfrm>
          <a:prstGeom prst="line">
            <a:avLst/>
          </a:prstGeom>
          <a:ln>
            <a:solidFill>
              <a:schemeClr val="bg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FB7663B-6CFD-4CDF-9E3D-521DA0A6A81C}"/>
              </a:ext>
            </a:extLst>
          </p:cNvPr>
          <p:cNvSpPr txBox="1"/>
          <p:nvPr/>
        </p:nvSpPr>
        <p:spPr>
          <a:xfrm>
            <a:off x="177575" y="5961926"/>
            <a:ext cx="86113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bg1"/>
                </a:solidFill>
                <a:latin typeface="Speak Pro" panose="020B0504020101020102" pitchFamily="34" charset="0"/>
              </a:rPr>
              <a:t>23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ED168E4-8294-4386-9A85-5C3713C98DDD}"/>
              </a:ext>
            </a:extLst>
          </p:cNvPr>
          <p:cNvGrpSpPr/>
          <p:nvPr/>
        </p:nvGrpSpPr>
        <p:grpSpPr>
          <a:xfrm>
            <a:off x="1755928" y="1447820"/>
            <a:ext cx="4453079" cy="461665"/>
            <a:chOff x="1796105" y="1584815"/>
            <a:chExt cx="4453079" cy="461665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7904B346-8849-45BC-9A85-C3F9E61FF2B7}"/>
                </a:ext>
              </a:extLst>
            </p:cNvPr>
            <p:cNvGrpSpPr/>
            <p:nvPr/>
          </p:nvGrpSpPr>
          <p:grpSpPr>
            <a:xfrm>
              <a:off x="1796105" y="1718666"/>
              <a:ext cx="193963" cy="193963"/>
              <a:chOff x="1796105" y="1718666"/>
              <a:chExt cx="193963" cy="193963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B883196F-A942-4831-8DB9-6AE3C062E545}"/>
                  </a:ext>
                </a:extLst>
              </p:cNvPr>
              <p:cNvSpPr/>
              <p:nvPr/>
            </p:nvSpPr>
            <p:spPr>
              <a:xfrm rot="2700000">
                <a:off x="1840832" y="1763396"/>
                <a:ext cx="104506" cy="104506"/>
              </a:xfrm>
              <a:prstGeom prst="rect">
                <a:avLst/>
              </a:prstGeom>
              <a:solidFill>
                <a:srgbClr val="16C79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9E6026E7-30C4-43EE-BDCD-13FBCFA92105}"/>
                  </a:ext>
                </a:extLst>
              </p:cNvPr>
              <p:cNvSpPr/>
              <p:nvPr/>
            </p:nvSpPr>
            <p:spPr>
              <a:xfrm rot="2700000">
                <a:off x="1796105" y="1718666"/>
                <a:ext cx="193963" cy="193963"/>
              </a:xfrm>
              <a:prstGeom prst="rect">
                <a:avLst/>
              </a:prstGeom>
              <a:noFill/>
              <a:ln w="381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5294A7E-F5F9-43C9-9E70-ABD4A30CC4D0}"/>
                </a:ext>
              </a:extLst>
            </p:cNvPr>
            <p:cNvSpPr txBox="1"/>
            <p:nvPr/>
          </p:nvSpPr>
          <p:spPr>
            <a:xfrm>
              <a:off x="2093495" y="1584815"/>
              <a:ext cx="415568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b="0" i="0">
                  <a:solidFill>
                    <a:srgbClr val="033454"/>
                  </a:solidFill>
                  <a:effectLst/>
                  <a:latin typeface="+mj-lt"/>
                  <a:cs typeface="Arial" panose="020B0604020202020204" pitchFamily="34" charset="0"/>
                </a:rPr>
                <a:t>Group Discussions in MOOCs [5]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144F9A0-950A-4744-BC62-43DDCA9DBACF}"/>
              </a:ext>
            </a:extLst>
          </p:cNvPr>
          <p:cNvGrpSpPr/>
          <p:nvPr/>
        </p:nvGrpSpPr>
        <p:grpSpPr>
          <a:xfrm>
            <a:off x="1800323" y="334692"/>
            <a:ext cx="3960960" cy="609828"/>
            <a:chOff x="277091" y="249153"/>
            <a:chExt cx="3960960" cy="609828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8A05BD7-9BD8-42C5-9D09-B9B7A6C1EE47}"/>
                </a:ext>
              </a:extLst>
            </p:cNvPr>
            <p:cNvSpPr/>
            <p:nvPr/>
          </p:nvSpPr>
          <p:spPr>
            <a:xfrm>
              <a:off x="277091" y="267854"/>
              <a:ext cx="83128" cy="591127"/>
            </a:xfrm>
            <a:prstGeom prst="rect">
              <a:avLst/>
            </a:prstGeom>
            <a:solidFill>
              <a:srgbClr val="16C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6FE4250-4DF3-40A8-8003-CBF7B39AE13B}"/>
                </a:ext>
              </a:extLst>
            </p:cNvPr>
            <p:cNvSpPr txBox="1"/>
            <p:nvPr/>
          </p:nvSpPr>
          <p:spPr>
            <a:xfrm>
              <a:off x="480291" y="249153"/>
              <a:ext cx="375776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Existing Solutions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74BE2ED-2CE4-4C68-8220-F5E7785F89FC}"/>
              </a:ext>
            </a:extLst>
          </p:cNvPr>
          <p:cNvGrpSpPr/>
          <p:nvPr/>
        </p:nvGrpSpPr>
        <p:grpSpPr>
          <a:xfrm>
            <a:off x="6972425" y="1447819"/>
            <a:ext cx="3552384" cy="461665"/>
            <a:chOff x="1796105" y="1584815"/>
            <a:chExt cx="3552384" cy="461665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3336C624-1AE2-4A89-8BA7-AEE855B4163F}"/>
                </a:ext>
              </a:extLst>
            </p:cNvPr>
            <p:cNvGrpSpPr/>
            <p:nvPr/>
          </p:nvGrpSpPr>
          <p:grpSpPr>
            <a:xfrm>
              <a:off x="1796105" y="1718666"/>
              <a:ext cx="193963" cy="193963"/>
              <a:chOff x="1796105" y="1718666"/>
              <a:chExt cx="193963" cy="193963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724FB3B0-FE63-4913-914F-1DB15A13F062}"/>
                  </a:ext>
                </a:extLst>
              </p:cNvPr>
              <p:cNvSpPr/>
              <p:nvPr/>
            </p:nvSpPr>
            <p:spPr>
              <a:xfrm rot="2700000">
                <a:off x="1840832" y="1763396"/>
                <a:ext cx="104506" cy="104506"/>
              </a:xfrm>
              <a:prstGeom prst="rect">
                <a:avLst/>
              </a:prstGeom>
              <a:solidFill>
                <a:srgbClr val="16C79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AAC65567-CA0B-4DAE-807D-EEA867121531}"/>
                  </a:ext>
                </a:extLst>
              </p:cNvPr>
              <p:cNvSpPr/>
              <p:nvPr/>
            </p:nvSpPr>
            <p:spPr>
              <a:xfrm rot="2700000">
                <a:off x="1796105" y="1718666"/>
                <a:ext cx="193963" cy="193963"/>
              </a:xfrm>
              <a:prstGeom prst="rect">
                <a:avLst/>
              </a:prstGeom>
              <a:noFill/>
              <a:ln w="381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54780B0-0389-4766-8F73-E291BC375257}"/>
                </a:ext>
              </a:extLst>
            </p:cNvPr>
            <p:cNvSpPr txBox="1"/>
            <p:nvPr/>
          </p:nvSpPr>
          <p:spPr>
            <a:xfrm>
              <a:off x="2093495" y="1584815"/>
              <a:ext cx="325499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0" i="0">
                  <a:solidFill>
                    <a:srgbClr val="033454"/>
                  </a:solidFill>
                  <a:effectLst/>
                  <a:latin typeface="+mj-lt"/>
                  <a:cs typeface="Arial" panose="020B0604020202020204" pitchFamily="34" charset="0"/>
                </a:rPr>
                <a:t>Chatrooms in MOOCs [6]</a:t>
              </a:r>
            </a:p>
          </p:txBody>
        </p:sp>
      </p:grpSp>
      <p:pic>
        <p:nvPicPr>
          <p:cNvPr id="52" name="Picture 51">
            <a:extLst>
              <a:ext uri="{FF2B5EF4-FFF2-40B4-BE49-F238E27FC236}">
                <a16:creationId xmlns:a16="http://schemas.microsoft.com/office/drawing/2014/main" id="{BC1D0773-A50E-4BDC-97E6-16A2874E63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449" y="2028604"/>
            <a:ext cx="4836618" cy="3052444"/>
          </a:xfrm>
          <a:prstGeom prst="rect">
            <a:avLst/>
          </a:prstGeom>
        </p:spPr>
      </p:pic>
      <p:pic>
        <p:nvPicPr>
          <p:cNvPr id="53" name="Picture 5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41447C3B-DFB5-4B40-A9F4-469B16E49D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2354" y="2030823"/>
            <a:ext cx="4833104" cy="305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92341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1FA2CFD2-8CE8-4136-88DD-B9B0BA7425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7010" y="928302"/>
            <a:ext cx="521208" cy="489023"/>
          </a:xfrm>
          <a:prstGeom prst="ellipse">
            <a:avLst/>
          </a:prstGeom>
          <a:ln w="12700">
            <a:solidFill>
              <a:schemeClr val="bg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34994B2-5832-403F-AC03-30B35F77AC4C}"/>
              </a:ext>
            </a:extLst>
          </p:cNvPr>
          <p:cNvSpPr txBox="1"/>
          <p:nvPr/>
        </p:nvSpPr>
        <p:spPr>
          <a:xfrm>
            <a:off x="107045" y="1547995"/>
            <a:ext cx="9852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IT18001112</a:t>
            </a:r>
            <a:endParaRPr lang="en-US" sz="1400" b="1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7D5711-B7D8-4BF1-8A06-FA7688B0C199}"/>
              </a:ext>
            </a:extLst>
          </p:cNvPr>
          <p:cNvSpPr txBox="1"/>
          <p:nvPr/>
        </p:nvSpPr>
        <p:spPr>
          <a:xfrm>
            <a:off x="57736" y="1760382"/>
            <a:ext cx="110081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Tharaka</a:t>
            </a:r>
          </a:p>
          <a:p>
            <a:pPr algn="ctr"/>
            <a:r>
              <a:rPr lang="en-US"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W.C.M.K.</a:t>
            </a:r>
            <a:endParaRPr lang="en-US" sz="1100">
              <a:solidFill>
                <a:schemeClr val="bg1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26B66DB-30E5-4D3B-9B1F-3677B019E790}"/>
              </a:ext>
            </a:extLst>
          </p:cNvPr>
          <p:cNvCxnSpPr/>
          <p:nvPr/>
        </p:nvCxnSpPr>
        <p:spPr>
          <a:xfrm>
            <a:off x="127916" y="1523519"/>
            <a:ext cx="1002197" cy="0"/>
          </a:xfrm>
          <a:prstGeom prst="line">
            <a:avLst/>
          </a:prstGeom>
          <a:ln>
            <a:solidFill>
              <a:schemeClr val="bg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FB7663B-6CFD-4CDF-9E3D-521DA0A6A81C}"/>
              </a:ext>
            </a:extLst>
          </p:cNvPr>
          <p:cNvSpPr txBox="1"/>
          <p:nvPr/>
        </p:nvSpPr>
        <p:spPr>
          <a:xfrm>
            <a:off x="177575" y="5961926"/>
            <a:ext cx="86113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bg1"/>
                </a:solidFill>
                <a:latin typeface="Speak Pro" panose="020B0504020101020102" pitchFamily="34" charset="0"/>
              </a:rPr>
              <a:t>24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ED168E4-8294-4386-9A85-5C3713C98DDD}"/>
              </a:ext>
            </a:extLst>
          </p:cNvPr>
          <p:cNvGrpSpPr/>
          <p:nvPr/>
        </p:nvGrpSpPr>
        <p:grpSpPr>
          <a:xfrm>
            <a:off x="1755928" y="1447820"/>
            <a:ext cx="2640404" cy="461665"/>
            <a:chOff x="1796105" y="1584815"/>
            <a:chExt cx="2640404" cy="461665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7904B346-8849-45BC-9A85-C3F9E61FF2B7}"/>
                </a:ext>
              </a:extLst>
            </p:cNvPr>
            <p:cNvGrpSpPr/>
            <p:nvPr/>
          </p:nvGrpSpPr>
          <p:grpSpPr>
            <a:xfrm>
              <a:off x="1796105" y="1718666"/>
              <a:ext cx="193963" cy="193963"/>
              <a:chOff x="1796105" y="1718666"/>
              <a:chExt cx="193963" cy="193963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B883196F-A942-4831-8DB9-6AE3C062E545}"/>
                  </a:ext>
                </a:extLst>
              </p:cNvPr>
              <p:cNvSpPr/>
              <p:nvPr/>
            </p:nvSpPr>
            <p:spPr>
              <a:xfrm rot="2700000">
                <a:off x="1840832" y="1763396"/>
                <a:ext cx="104506" cy="104506"/>
              </a:xfrm>
              <a:prstGeom prst="rect">
                <a:avLst/>
              </a:prstGeom>
              <a:solidFill>
                <a:srgbClr val="16C79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9E6026E7-30C4-43EE-BDCD-13FBCFA92105}"/>
                  </a:ext>
                </a:extLst>
              </p:cNvPr>
              <p:cNvSpPr/>
              <p:nvPr/>
            </p:nvSpPr>
            <p:spPr>
              <a:xfrm rot="2700000">
                <a:off x="1796105" y="1718666"/>
                <a:ext cx="193963" cy="193963"/>
              </a:xfrm>
              <a:prstGeom prst="rect">
                <a:avLst/>
              </a:prstGeom>
              <a:noFill/>
              <a:ln w="381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5294A7E-F5F9-43C9-9E70-ABD4A30CC4D0}"/>
                </a:ext>
              </a:extLst>
            </p:cNvPr>
            <p:cNvSpPr txBox="1"/>
            <p:nvPr/>
          </p:nvSpPr>
          <p:spPr>
            <a:xfrm>
              <a:off x="2093495" y="1584815"/>
              <a:ext cx="234301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b="0" i="0">
                  <a:solidFill>
                    <a:srgbClr val="033454"/>
                  </a:solidFill>
                  <a:effectLst/>
                  <a:latin typeface="+mj-lt"/>
                  <a:cs typeface="Arial" panose="020B0604020202020204" pitchFamily="34" charset="0"/>
                </a:rPr>
                <a:t>Zoom Application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144F9A0-950A-4744-BC62-43DDCA9DBACF}"/>
              </a:ext>
            </a:extLst>
          </p:cNvPr>
          <p:cNvGrpSpPr/>
          <p:nvPr/>
        </p:nvGrpSpPr>
        <p:grpSpPr>
          <a:xfrm>
            <a:off x="1800323" y="334692"/>
            <a:ext cx="3960960" cy="609828"/>
            <a:chOff x="277091" y="249153"/>
            <a:chExt cx="3960960" cy="609828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8A05BD7-9BD8-42C5-9D09-B9B7A6C1EE47}"/>
                </a:ext>
              </a:extLst>
            </p:cNvPr>
            <p:cNvSpPr/>
            <p:nvPr/>
          </p:nvSpPr>
          <p:spPr>
            <a:xfrm>
              <a:off x="277091" y="267854"/>
              <a:ext cx="83128" cy="591127"/>
            </a:xfrm>
            <a:prstGeom prst="rect">
              <a:avLst/>
            </a:prstGeom>
            <a:solidFill>
              <a:srgbClr val="16C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6FE4250-4DF3-40A8-8003-CBF7B39AE13B}"/>
                </a:ext>
              </a:extLst>
            </p:cNvPr>
            <p:cNvSpPr txBox="1"/>
            <p:nvPr/>
          </p:nvSpPr>
          <p:spPr>
            <a:xfrm>
              <a:off x="480291" y="249153"/>
              <a:ext cx="375776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Existing Solutions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74BE2ED-2CE4-4C68-8220-F5E7785F89FC}"/>
              </a:ext>
            </a:extLst>
          </p:cNvPr>
          <p:cNvGrpSpPr/>
          <p:nvPr/>
        </p:nvGrpSpPr>
        <p:grpSpPr>
          <a:xfrm>
            <a:off x="6972425" y="1447819"/>
            <a:ext cx="3976795" cy="461665"/>
            <a:chOff x="1796105" y="1584815"/>
            <a:chExt cx="3976795" cy="461665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3336C624-1AE2-4A89-8BA7-AEE855B4163F}"/>
                </a:ext>
              </a:extLst>
            </p:cNvPr>
            <p:cNvGrpSpPr/>
            <p:nvPr/>
          </p:nvGrpSpPr>
          <p:grpSpPr>
            <a:xfrm>
              <a:off x="1796105" y="1718666"/>
              <a:ext cx="193963" cy="193963"/>
              <a:chOff x="1796105" y="1718666"/>
              <a:chExt cx="193963" cy="193963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724FB3B0-FE63-4913-914F-1DB15A13F062}"/>
                  </a:ext>
                </a:extLst>
              </p:cNvPr>
              <p:cNvSpPr/>
              <p:nvPr/>
            </p:nvSpPr>
            <p:spPr>
              <a:xfrm rot="2700000">
                <a:off x="1840832" y="1763396"/>
                <a:ext cx="104506" cy="104506"/>
              </a:xfrm>
              <a:prstGeom prst="rect">
                <a:avLst/>
              </a:prstGeom>
              <a:solidFill>
                <a:srgbClr val="16C79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AAC65567-CA0B-4DAE-807D-EEA867121531}"/>
                  </a:ext>
                </a:extLst>
              </p:cNvPr>
              <p:cNvSpPr/>
              <p:nvPr/>
            </p:nvSpPr>
            <p:spPr>
              <a:xfrm rot="2700000">
                <a:off x="1796105" y="1718666"/>
                <a:ext cx="193963" cy="193963"/>
              </a:xfrm>
              <a:prstGeom prst="rect">
                <a:avLst/>
              </a:prstGeom>
              <a:noFill/>
              <a:ln w="381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54780B0-0389-4766-8F73-E291BC375257}"/>
                </a:ext>
              </a:extLst>
            </p:cNvPr>
            <p:cNvSpPr txBox="1"/>
            <p:nvPr/>
          </p:nvSpPr>
          <p:spPr>
            <a:xfrm>
              <a:off x="2093495" y="1584815"/>
              <a:ext cx="367940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0" i="0">
                  <a:solidFill>
                    <a:srgbClr val="033454"/>
                  </a:solidFill>
                  <a:effectLst/>
                  <a:latin typeface="+mj-lt"/>
                  <a:cs typeface="Arial" panose="020B0604020202020204" pitchFamily="34" charset="0"/>
                </a:rPr>
                <a:t>Microsoft Teams Application</a:t>
              </a:r>
            </a:p>
          </p:txBody>
        </p:sp>
      </p:grpSp>
      <p:pic>
        <p:nvPicPr>
          <p:cNvPr id="24" name="Picture 23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361FBD52-4502-4423-A8F4-E136007715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9187" y="2131353"/>
            <a:ext cx="4597398" cy="2889456"/>
          </a:xfrm>
          <a:prstGeom prst="rect">
            <a:avLst/>
          </a:prstGeom>
        </p:spPr>
      </p:pic>
      <p:pic>
        <p:nvPicPr>
          <p:cNvPr id="25" name="Picture 24" descr="A screenshot of a computer screen&#10;&#10;Description automatically generated with low confidence">
            <a:extLst>
              <a:ext uri="{FF2B5EF4-FFF2-40B4-BE49-F238E27FC236}">
                <a16:creationId xmlns:a16="http://schemas.microsoft.com/office/drawing/2014/main" id="{BCC85273-4985-4A65-8EA5-48160B8D18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032" y="2170981"/>
            <a:ext cx="4455766" cy="2850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715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1FA2CFD2-8CE8-4136-88DD-B9B0BA742535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7010" y="928302"/>
            <a:ext cx="521208" cy="489023"/>
          </a:xfrm>
          <a:prstGeom prst="ellipse">
            <a:avLst/>
          </a:prstGeom>
          <a:ln w="12700">
            <a:solidFill>
              <a:schemeClr val="bg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34994B2-5832-403F-AC03-30B35F77AC4C}"/>
              </a:ext>
            </a:extLst>
          </p:cNvPr>
          <p:cNvSpPr txBox="1"/>
          <p:nvPr/>
        </p:nvSpPr>
        <p:spPr>
          <a:xfrm>
            <a:off x="107045" y="1547995"/>
            <a:ext cx="9852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IT18001112</a:t>
            </a:r>
            <a:endParaRPr lang="en-US" sz="1400" b="1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7D5711-B7D8-4BF1-8A06-FA7688B0C199}"/>
              </a:ext>
            </a:extLst>
          </p:cNvPr>
          <p:cNvSpPr txBox="1"/>
          <p:nvPr/>
        </p:nvSpPr>
        <p:spPr>
          <a:xfrm>
            <a:off x="57736" y="1760382"/>
            <a:ext cx="110081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Tharaka</a:t>
            </a:r>
          </a:p>
          <a:p>
            <a:pPr algn="ctr"/>
            <a:r>
              <a:rPr lang="en-US"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W.C.M.K.</a:t>
            </a:r>
            <a:endParaRPr lang="en-US" sz="1100">
              <a:solidFill>
                <a:schemeClr val="bg1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26B66DB-30E5-4D3B-9B1F-3677B019E790}"/>
              </a:ext>
            </a:extLst>
          </p:cNvPr>
          <p:cNvCxnSpPr/>
          <p:nvPr/>
        </p:nvCxnSpPr>
        <p:spPr>
          <a:xfrm>
            <a:off x="127916" y="1523519"/>
            <a:ext cx="1002197" cy="0"/>
          </a:xfrm>
          <a:prstGeom prst="line">
            <a:avLst/>
          </a:prstGeom>
          <a:ln>
            <a:solidFill>
              <a:schemeClr val="bg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FB7663B-6CFD-4CDF-9E3D-521DA0A6A81C}"/>
              </a:ext>
            </a:extLst>
          </p:cNvPr>
          <p:cNvSpPr txBox="1"/>
          <p:nvPr/>
        </p:nvSpPr>
        <p:spPr>
          <a:xfrm>
            <a:off x="177575" y="5961926"/>
            <a:ext cx="86113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bg1"/>
                </a:solidFill>
                <a:latin typeface="Speak Pro" panose="020B0504020101020102" pitchFamily="34" charset="0"/>
              </a:rPr>
              <a:t>25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ED168E4-8294-4386-9A85-5C3713C98DDD}"/>
              </a:ext>
            </a:extLst>
          </p:cNvPr>
          <p:cNvGrpSpPr/>
          <p:nvPr/>
        </p:nvGrpSpPr>
        <p:grpSpPr>
          <a:xfrm>
            <a:off x="1755933" y="1447820"/>
            <a:ext cx="8428334" cy="830997"/>
            <a:chOff x="1796105" y="1584815"/>
            <a:chExt cx="8428334" cy="830997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7904B346-8849-45BC-9A85-C3F9E61FF2B7}"/>
                </a:ext>
              </a:extLst>
            </p:cNvPr>
            <p:cNvGrpSpPr/>
            <p:nvPr/>
          </p:nvGrpSpPr>
          <p:grpSpPr>
            <a:xfrm>
              <a:off x="1796105" y="1718666"/>
              <a:ext cx="193963" cy="193963"/>
              <a:chOff x="1796105" y="1718666"/>
              <a:chExt cx="193963" cy="193963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B883196F-A942-4831-8DB9-6AE3C062E545}"/>
                  </a:ext>
                </a:extLst>
              </p:cNvPr>
              <p:cNvSpPr/>
              <p:nvPr/>
            </p:nvSpPr>
            <p:spPr>
              <a:xfrm rot="2700000">
                <a:off x="1840832" y="1763396"/>
                <a:ext cx="104506" cy="104506"/>
              </a:xfrm>
              <a:prstGeom prst="rect">
                <a:avLst/>
              </a:prstGeom>
              <a:solidFill>
                <a:srgbClr val="16C79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9E6026E7-30C4-43EE-BDCD-13FBCFA92105}"/>
                  </a:ext>
                </a:extLst>
              </p:cNvPr>
              <p:cNvSpPr/>
              <p:nvPr/>
            </p:nvSpPr>
            <p:spPr>
              <a:xfrm rot="2700000">
                <a:off x="1796105" y="1718666"/>
                <a:ext cx="193963" cy="193963"/>
              </a:xfrm>
              <a:prstGeom prst="rect">
                <a:avLst/>
              </a:prstGeom>
              <a:noFill/>
              <a:ln w="381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5294A7E-F5F9-43C9-9E70-ABD4A30CC4D0}"/>
                </a:ext>
              </a:extLst>
            </p:cNvPr>
            <p:cNvSpPr txBox="1"/>
            <p:nvPr/>
          </p:nvSpPr>
          <p:spPr>
            <a:xfrm>
              <a:off x="2093495" y="1584815"/>
              <a:ext cx="813094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b="0" i="0">
                  <a:solidFill>
                    <a:srgbClr val="033454"/>
                  </a:solidFill>
                  <a:effectLst/>
                  <a:latin typeface="+mj-lt"/>
                  <a:cs typeface="Arial" panose="020B0604020202020204" pitchFamily="34" charset="0"/>
                </a:rPr>
                <a:t>How to enable the Collaborative Learning in an efficient manner </a:t>
              </a:r>
            </a:p>
            <a:p>
              <a:r>
                <a:rPr lang="en-GB" sz="2400" b="0" i="0">
                  <a:solidFill>
                    <a:srgbClr val="033454"/>
                  </a:solidFill>
                  <a:effectLst/>
                  <a:latin typeface="+mj-lt"/>
                  <a:cs typeface="Arial" panose="020B0604020202020204" pitchFamily="34" charset="0"/>
                </a:rPr>
                <a:t>while students are not in same place?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144F9A0-950A-4744-BC62-43DDCA9DBACF}"/>
              </a:ext>
            </a:extLst>
          </p:cNvPr>
          <p:cNvGrpSpPr/>
          <p:nvPr/>
        </p:nvGrpSpPr>
        <p:grpSpPr>
          <a:xfrm>
            <a:off x="1800323" y="334692"/>
            <a:ext cx="4121260" cy="609828"/>
            <a:chOff x="277091" y="249153"/>
            <a:chExt cx="4121260" cy="609828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8A05BD7-9BD8-42C5-9D09-B9B7A6C1EE47}"/>
                </a:ext>
              </a:extLst>
            </p:cNvPr>
            <p:cNvSpPr/>
            <p:nvPr/>
          </p:nvSpPr>
          <p:spPr>
            <a:xfrm>
              <a:off x="277091" y="267854"/>
              <a:ext cx="83128" cy="591127"/>
            </a:xfrm>
            <a:prstGeom prst="rect">
              <a:avLst/>
            </a:prstGeom>
            <a:solidFill>
              <a:srgbClr val="16C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6FE4250-4DF3-40A8-8003-CBF7B39AE13B}"/>
                </a:ext>
              </a:extLst>
            </p:cNvPr>
            <p:cNvSpPr txBox="1"/>
            <p:nvPr/>
          </p:nvSpPr>
          <p:spPr>
            <a:xfrm>
              <a:off x="480291" y="249153"/>
              <a:ext cx="391806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Research Question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74BE2ED-2CE4-4C68-8220-F5E7785F89FC}"/>
              </a:ext>
            </a:extLst>
          </p:cNvPr>
          <p:cNvGrpSpPr/>
          <p:nvPr/>
        </p:nvGrpSpPr>
        <p:grpSpPr>
          <a:xfrm>
            <a:off x="1755933" y="2406838"/>
            <a:ext cx="7329251" cy="461665"/>
            <a:chOff x="1796105" y="1584815"/>
            <a:chExt cx="7329251" cy="461665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3336C624-1AE2-4A89-8BA7-AEE855B4163F}"/>
                </a:ext>
              </a:extLst>
            </p:cNvPr>
            <p:cNvGrpSpPr/>
            <p:nvPr/>
          </p:nvGrpSpPr>
          <p:grpSpPr>
            <a:xfrm>
              <a:off x="1796105" y="1718666"/>
              <a:ext cx="193963" cy="193963"/>
              <a:chOff x="1796105" y="1718666"/>
              <a:chExt cx="193963" cy="193963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724FB3B0-FE63-4913-914F-1DB15A13F062}"/>
                  </a:ext>
                </a:extLst>
              </p:cNvPr>
              <p:cNvSpPr/>
              <p:nvPr/>
            </p:nvSpPr>
            <p:spPr>
              <a:xfrm rot="2700000">
                <a:off x="1840832" y="1763396"/>
                <a:ext cx="104506" cy="104506"/>
              </a:xfrm>
              <a:prstGeom prst="rect">
                <a:avLst/>
              </a:prstGeom>
              <a:solidFill>
                <a:srgbClr val="16C79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AAC65567-CA0B-4DAE-807D-EEA867121531}"/>
                  </a:ext>
                </a:extLst>
              </p:cNvPr>
              <p:cNvSpPr/>
              <p:nvPr/>
            </p:nvSpPr>
            <p:spPr>
              <a:xfrm rot="2700000">
                <a:off x="1796105" y="1718666"/>
                <a:ext cx="193963" cy="193963"/>
              </a:xfrm>
              <a:prstGeom prst="rect">
                <a:avLst/>
              </a:prstGeom>
              <a:noFill/>
              <a:ln w="381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54780B0-0389-4766-8F73-E291BC375257}"/>
                </a:ext>
              </a:extLst>
            </p:cNvPr>
            <p:cNvSpPr txBox="1"/>
            <p:nvPr/>
          </p:nvSpPr>
          <p:spPr>
            <a:xfrm>
              <a:off x="2093495" y="1584815"/>
              <a:ext cx="703186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>
                  <a:solidFill>
                    <a:srgbClr val="033454"/>
                  </a:solidFill>
                  <a:latin typeface="+mj-lt"/>
                  <a:cs typeface="Arial" panose="020B0604020202020204" pitchFamily="34" charset="0"/>
                </a:rPr>
                <a:t>How to reduce student isolation during online lectures?</a:t>
              </a:r>
            </a:p>
          </p:txBody>
        </p:sp>
      </p:grpSp>
      <p:pic>
        <p:nvPicPr>
          <p:cNvPr id="54" name="Picture 53" descr="A picture containing vector graphics&#10;&#10;Description automatically generated">
            <a:extLst>
              <a:ext uri="{FF2B5EF4-FFF2-40B4-BE49-F238E27FC236}">
                <a16:creationId xmlns:a16="http://schemas.microsoft.com/office/drawing/2014/main" id="{F6796DD4-445A-48AA-8373-0BFE8E5840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4429" y="2826650"/>
            <a:ext cx="3519996" cy="3519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91254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1FA2CFD2-8CE8-4136-88DD-B9B0BA742535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7010" y="928302"/>
            <a:ext cx="521208" cy="489023"/>
          </a:xfrm>
          <a:prstGeom prst="ellipse">
            <a:avLst/>
          </a:prstGeom>
          <a:ln w="12700">
            <a:solidFill>
              <a:schemeClr val="bg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34994B2-5832-403F-AC03-30B35F77AC4C}"/>
              </a:ext>
            </a:extLst>
          </p:cNvPr>
          <p:cNvSpPr txBox="1"/>
          <p:nvPr/>
        </p:nvSpPr>
        <p:spPr>
          <a:xfrm>
            <a:off x="107045" y="1547995"/>
            <a:ext cx="9852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IT18001112</a:t>
            </a:r>
            <a:endParaRPr lang="en-US" sz="1400" b="1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7D5711-B7D8-4BF1-8A06-FA7688B0C199}"/>
              </a:ext>
            </a:extLst>
          </p:cNvPr>
          <p:cNvSpPr txBox="1"/>
          <p:nvPr/>
        </p:nvSpPr>
        <p:spPr>
          <a:xfrm>
            <a:off x="57736" y="1760382"/>
            <a:ext cx="110081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Tharaka</a:t>
            </a:r>
          </a:p>
          <a:p>
            <a:pPr algn="ctr"/>
            <a:r>
              <a:rPr lang="en-US"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W.C.M.K.</a:t>
            </a:r>
            <a:endParaRPr lang="en-US" sz="1100">
              <a:solidFill>
                <a:schemeClr val="bg1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26B66DB-30E5-4D3B-9B1F-3677B019E790}"/>
              </a:ext>
            </a:extLst>
          </p:cNvPr>
          <p:cNvCxnSpPr/>
          <p:nvPr/>
        </p:nvCxnSpPr>
        <p:spPr>
          <a:xfrm>
            <a:off x="127916" y="1523519"/>
            <a:ext cx="1002197" cy="0"/>
          </a:xfrm>
          <a:prstGeom prst="line">
            <a:avLst/>
          </a:prstGeom>
          <a:ln>
            <a:solidFill>
              <a:schemeClr val="bg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FB7663B-6CFD-4CDF-9E3D-521DA0A6A81C}"/>
              </a:ext>
            </a:extLst>
          </p:cNvPr>
          <p:cNvSpPr txBox="1"/>
          <p:nvPr/>
        </p:nvSpPr>
        <p:spPr>
          <a:xfrm>
            <a:off x="177575" y="5961926"/>
            <a:ext cx="86113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bg1"/>
                </a:solidFill>
                <a:latin typeface="Speak Pro" panose="020B0504020101020102" pitchFamily="34" charset="0"/>
              </a:rPr>
              <a:t>26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ED168E4-8294-4386-9A85-5C3713C98DDD}"/>
              </a:ext>
            </a:extLst>
          </p:cNvPr>
          <p:cNvGrpSpPr/>
          <p:nvPr/>
        </p:nvGrpSpPr>
        <p:grpSpPr>
          <a:xfrm>
            <a:off x="1755933" y="1259282"/>
            <a:ext cx="4258090" cy="461665"/>
            <a:chOff x="1796105" y="1584815"/>
            <a:chExt cx="4258090" cy="461665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7904B346-8849-45BC-9A85-C3F9E61FF2B7}"/>
                </a:ext>
              </a:extLst>
            </p:cNvPr>
            <p:cNvGrpSpPr/>
            <p:nvPr/>
          </p:nvGrpSpPr>
          <p:grpSpPr>
            <a:xfrm>
              <a:off x="1796105" y="1718666"/>
              <a:ext cx="193963" cy="193963"/>
              <a:chOff x="1796105" y="1718666"/>
              <a:chExt cx="193963" cy="193963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B883196F-A942-4831-8DB9-6AE3C062E545}"/>
                  </a:ext>
                </a:extLst>
              </p:cNvPr>
              <p:cNvSpPr/>
              <p:nvPr/>
            </p:nvSpPr>
            <p:spPr>
              <a:xfrm rot="2700000">
                <a:off x="1840832" y="1763396"/>
                <a:ext cx="104506" cy="104506"/>
              </a:xfrm>
              <a:prstGeom prst="rect">
                <a:avLst/>
              </a:prstGeom>
              <a:solidFill>
                <a:srgbClr val="16C79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9E6026E7-30C4-43EE-BDCD-13FBCFA92105}"/>
                  </a:ext>
                </a:extLst>
              </p:cNvPr>
              <p:cNvSpPr/>
              <p:nvPr/>
            </p:nvSpPr>
            <p:spPr>
              <a:xfrm rot="2700000">
                <a:off x="1796105" y="1718666"/>
                <a:ext cx="193963" cy="193963"/>
              </a:xfrm>
              <a:prstGeom prst="rect">
                <a:avLst/>
              </a:prstGeom>
              <a:noFill/>
              <a:ln w="381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5294A7E-F5F9-43C9-9E70-ABD4A30CC4D0}"/>
                </a:ext>
              </a:extLst>
            </p:cNvPr>
            <p:cNvSpPr txBox="1"/>
            <p:nvPr/>
          </p:nvSpPr>
          <p:spPr>
            <a:xfrm>
              <a:off x="2093495" y="1584815"/>
              <a:ext cx="396070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0" i="0">
                  <a:solidFill>
                    <a:srgbClr val="033454"/>
                  </a:solidFill>
                  <a:effectLst/>
                  <a:latin typeface="+mj-lt"/>
                  <a:cs typeface="Arial" panose="020B0604020202020204" pitchFamily="34" charset="0"/>
                </a:rPr>
                <a:t>Enabling collaborative learning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144F9A0-950A-4744-BC62-43DDCA9DBACF}"/>
              </a:ext>
            </a:extLst>
          </p:cNvPr>
          <p:cNvGrpSpPr/>
          <p:nvPr/>
        </p:nvGrpSpPr>
        <p:grpSpPr>
          <a:xfrm>
            <a:off x="1800323" y="334692"/>
            <a:ext cx="2458946" cy="609828"/>
            <a:chOff x="277091" y="249153"/>
            <a:chExt cx="2458946" cy="609828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8A05BD7-9BD8-42C5-9D09-B9B7A6C1EE47}"/>
                </a:ext>
              </a:extLst>
            </p:cNvPr>
            <p:cNvSpPr/>
            <p:nvPr/>
          </p:nvSpPr>
          <p:spPr>
            <a:xfrm>
              <a:off x="277091" y="267854"/>
              <a:ext cx="83128" cy="591127"/>
            </a:xfrm>
            <a:prstGeom prst="rect">
              <a:avLst/>
            </a:prstGeom>
            <a:solidFill>
              <a:srgbClr val="16C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6FE4250-4DF3-40A8-8003-CBF7B39AE13B}"/>
                </a:ext>
              </a:extLst>
            </p:cNvPr>
            <p:cNvSpPr txBox="1"/>
            <p:nvPr/>
          </p:nvSpPr>
          <p:spPr>
            <a:xfrm>
              <a:off x="480291" y="249153"/>
              <a:ext cx="225574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Objectives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6931CD0-BFEA-4CDB-9D7C-70ABC0E760E1}"/>
              </a:ext>
            </a:extLst>
          </p:cNvPr>
          <p:cNvGrpSpPr/>
          <p:nvPr/>
        </p:nvGrpSpPr>
        <p:grpSpPr>
          <a:xfrm>
            <a:off x="2249894" y="1752081"/>
            <a:ext cx="4087484" cy="400110"/>
            <a:chOff x="2261086" y="2247063"/>
            <a:chExt cx="4087484" cy="400110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59CF6B8-2D14-4645-A1F6-B777BD09771C}"/>
                </a:ext>
              </a:extLst>
            </p:cNvPr>
            <p:cNvSpPr/>
            <p:nvPr/>
          </p:nvSpPr>
          <p:spPr>
            <a:xfrm rot="2700000">
              <a:off x="2261086" y="2394865"/>
              <a:ext cx="104506" cy="104506"/>
            </a:xfrm>
            <a:prstGeom prst="rect">
              <a:avLst/>
            </a:prstGeom>
            <a:solidFill>
              <a:srgbClr val="16C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B093337-75E7-4069-A262-CB46019961FE}"/>
                </a:ext>
              </a:extLst>
            </p:cNvPr>
            <p:cNvSpPr txBox="1"/>
            <p:nvPr/>
          </p:nvSpPr>
          <p:spPr>
            <a:xfrm>
              <a:off x="2413518" y="2247063"/>
              <a:ext cx="39350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b="0" i="0">
                  <a:solidFill>
                    <a:srgbClr val="033454"/>
                  </a:solidFill>
                  <a:effectLst/>
                  <a:latin typeface="+mj-lt"/>
                  <a:cs typeface="Arial" panose="020B0604020202020204" pitchFamily="34" charset="0"/>
                </a:rPr>
                <a:t>Build a Virtual Learning Environment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E142023-2BDF-4E35-BE83-3D14AE38843C}"/>
              </a:ext>
            </a:extLst>
          </p:cNvPr>
          <p:cNvGrpSpPr/>
          <p:nvPr/>
        </p:nvGrpSpPr>
        <p:grpSpPr>
          <a:xfrm>
            <a:off x="2249894" y="2129845"/>
            <a:ext cx="4139742" cy="400110"/>
            <a:chOff x="2261086" y="2247063"/>
            <a:chExt cx="4139742" cy="40011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57DA20A4-4BCC-4073-9420-1B15AF484C89}"/>
                </a:ext>
              </a:extLst>
            </p:cNvPr>
            <p:cNvSpPr/>
            <p:nvPr/>
          </p:nvSpPr>
          <p:spPr>
            <a:xfrm rot="2700000">
              <a:off x="2261086" y="2394865"/>
              <a:ext cx="104506" cy="104506"/>
            </a:xfrm>
            <a:prstGeom prst="rect">
              <a:avLst/>
            </a:prstGeom>
            <a:solidFill>
              <a:srgbClr val="16C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B1969F6-42E3-47B5-B14B-7B8B2A8991BA}"/>
                </a:ext>
              </a:extLst>
            </p:cNvPr>
            <p:cNvSpPr txBox="1"/>
            <p:nvPr/>
          </p:nvSpPr>
          <p:spPr>
            <a:xfrm>
              <a:off x="2413518" y="2247063"/>
              <a:ext cx="39873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b="0" i="0">
                  <a:solidFill>
                    <a:srgbClr val="033454"/>
                  </a:solidFill>
                  <a:effectLst/>
                  <a:latin typeface="+mj-lt"/>
                  <a:cs typeface="Arial" panose="020B0604020202020204" pitchFamily="34" charset="0"/>
                </a:rPr>
                <a:t>Build character models for students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F85F19A0-5177-4E0D-8473-1BDF38A02AB9}"/>
              </a:ext>
            </a:extLst>
          </p:cNvPr>
          <p:cNvGrpSpPr/>
          <p:nvPr/>
        </p:nvGrpSpPr>
        <p:grpSpPr>
          <a:xfrm>
            <a:off x="2249894" y="3548771"/>
            <a:ext cx="4664436" cy="707886"/>
            <a:chOff x="2261086" y="2247063"/>
            <a:chExt cx="4664436" cy="707886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797ED657-771E-4E90-9D96-25B348867170}"/>
                </a:ext>
              </a:extLst>
            </p:cNvPr>
            <p:cNvSpPr/>
            <p:nvPr/>
          </p:nvSpPr>
          <p:spPr>
            <a:xfrm rot="2700000">
              <a:off x="2261086" y="2394865"/>
              <a:ext cx="104506" cy="104506"/>
            </a:xfrm>
            <a:prstGeom prst="rect">
              <a:avLst/>
            </a:prstGeom>
            <a:solidFill>
              <a:srgbClr val="16C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D3F8942-F2EE-480B-B067-360C8501A55B}"/>
                </a:ext>
              </a:extLst>
            </p:cNvPr>
            <p:cNvSpPr txBox="1"/>
            <p:nvPr/>
          </p:nvSpPr>
          <p:spPr>
            <a:xfrm>
              <a:off x="2413518" y="2247063"/>
              <a:ext cx="451200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b="0" i="0">
                  <a:solidFill>
                    <a:srgbClr val="033454"/>
                  </a:solidFill>
                  <a:effectLst/>
                  <a:latin typeface="+mj-lt"/>
                  <a:cs typeface="Arial" panose="020B0604020202020204" pitchFamily="34" charset="0"/>
                </a:rPr>
                <a:t>Implement Voice communication channel </a:t>
              </a:r>
            </a:p>
            <a:p>
              <a:r>
                <a:rPr lang="en-GB" sz="2000" b="0" i="0">
                  <a:solidFill>
                    <a:srgbClr val="033454"/>
                  </a:solidFill>
                  <a:effectLst/>
                  <a:latin typeface="+mj-lt"/>
                  <a:cs typeface="Arial" panose="020B0604020202020204" pitchFamily="34" charset="0"/>
                </a:rPr>
                <a:t>between a few numbers of friends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C1DE7C5A-4496-44E5-9D3E-B9DE015CE6EB}"/>
              </a:ext>
            </a:extLst>
          </p:cNvPr>
          <p:cNvGrpSpPr/>
          <p:nvPr/>
        </p:nvGrpSpPr>
        <p:grpSpPr>
          <a:xfrm>
            <a:off x="1779016" y="3112981"/>
            <a:ext cx="6570774" cy="461665"/>
            <a:chOff x="1796105" y="1584815"/>
            <a:chExt cx="6570774" cy="461665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1255A84B-B19F-4DD0-8C32-059ADF5117AD}"/>
                </a:ext>
              </a:extLst>
            </p:cNvPr>
            <p:cNvGrpSpPr/>
            <p:nvPr/>
          </p:nvGrpSpPr>
          <p:grpSpPr>
            <a:xfrm>
              <a:off x="1796105" y="1718666"/>
              <a:ext cx="193963" cy="193963"/>
              <a:chOff x="1796105" y="1718666"/>
              <a:chExt cx="193963" cy="193963"/>
            </a:xfrm>
          </p:grpSpPr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8C671293-3B66-40DA-A0ED-449058F56CBC}"/>
                  </a:ext>
                </a:extLst>
              </p:cNvPr>
              <p:cNvSpPr/>
              <p:nvPr/>
            </p:nvSpPr>
            <p:spPr>
              <a:xfrm rot="2700000">
                <a:off x="1840832" y="1763396"/>
                <a:ext cx="104506" cy="104506"/>
              </a:xfrm>
              <a:prstGeom prst="rect">
                <a:avLst/>
              </a:prstGeom>
              <a:solidFill>
                <a:srgbClr val="16C79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5BAC92D6-F67B-471C-8B91-28886F72ED25}"/>
                  </a:ext>
                </a:extLst>
              </p:cNvPr>
              <p:cNvSpPr/>
              <p:nvPr/>
            </p:nvSpPr>
            <p:spPr>
              <a:xfrm rot="2700000">
                <a:off x="1796105" y="1718666"/>
                <a:ext cx="193963" cy="193963"/>
              </a:xfrm>
              <a:prstGeom prst="rect">
                <a:avLst/>
              </a:prstGeom>
              <a:noFill/>
              <a:ln w="381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B1AD52AF-545C-4318-B5A7-EB1C18E60273}"/>
                </a:ext>
              </a:extLst>
            </p:cNvPr>
            <p:cNvSpPr txBox="1"/>
            <p:nvPr/>
          </p:nvSpPr>
          <p:spPr>
            <a:xfrm>
              <a:off x="2093495" y="1584815"/>
              <a:ext cx="62733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b="0" i="0">
                  <a:solidFill>
                    <a:srgbClr val="033454"/>
                  </a:solidFill>
                  <a:effectLst/>
                  <a:latin typeface="+mj-lt"/>
                  <a:cs typeface="Arial" panose="020B0604020202020204" pitchFamily="34" charset="0"/>
                </a:rPr>
                <a:t>Reducing student isolation during online lectures 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452A0349-DDD0-47D1-97E7-E770E8B22A24}"/>
              </a:ext>
            </a:extLst>
          </p:cNvPr>
          <p:cNvGrpSpPr/>
          <p:nvPr/>
        </p:nvGrpSpPr>
        <p:grpSpPr>
          <a:xfrm>
            <a:off x="2249894" y="4195146"/>
            <a:ext cx="3689106" cy="400110"/>
            <a:chOff x="2261086" y="2247063"/>
            <a:chExt cx="3689106" cy="400110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B5671C5D-4D28-40FC-84C5-69F2529F77F9}"/>
                </a:ext>
              </a:extLst>
            </p:cNvPr>
            <p:cNvSpPr/>
            <p:nvPr/>
          </p:nvSpPr>
          <p:spPr>
            <a:xfrm rot="2700000">
              <a:off x="2261086" y="2394865"/>
              <a:ext cx="104506" cy="104506"/>
            </a:xfrm>
            <a:prstGeom prst="rect">
              <a:avLst/>
            </a:prstGeom>
            <a:solidFill>
              <a:srgbClr val="16C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7F95AFE4-CEE5-4781-811A-1E9F43D16E71}"/>
                </a:ext>
              </a:extLst>
            </p:cNvPr>
            <p:cNvSpPr txBox="1"/>
            <p:nvPr/>
          </p:nvSpPr>
          <p:spPr>
            <a:xfrm>
              <a:off x="2413518" y="2247063"/>
              <a:ext cx="353667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b="0" i="0">
                  <a:solidFill>
                    <a:srgbClr val="033454"/>
                  </a:solidFill>
                  <a:effectLst/>
                  <a:latin typeface="+mj-lt"/>
                  <a:cs typeface="Arial" panose="020B0604020202020204" pitchFamily="34" charset="0"/>
                </a:rPr>
                <a:t>Implement QA Discussion board 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BA3EA4E0-9766-4DB7-8C13-209272E94299}"/>
              </a:ext>
            </a:extLst>
          </p:cNvPr>
          <p:cNvGrpSpPr/>
          <p:nvPr/>
        </p:nvGrpSpPr>
        <p:grpSpPr>
          <a:xfrm>
            <a:off x="2249894" y="2507610"/>
            <a:ext cx="8118972" cy="400110"/>
            <a:chOff x="2261086" y="2247063"/>
            <a:chExt cx="8118972" cy="400110"/>
          </a:xfrm>
        </p:grpSpPr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8810E0C8-1F59-46EB-A4AD-CB9DEF4CDB44}"/>
                </a:ext>
              </a:extLst>
            </p:cNvPr>
            <p:cNvSpPr/>
            <p:nvPr/>
          </p:nvSpPr>
          <p:spPr>
            <a:xfrm rot="2700000">
              <a:off x="2261086" y="2394865"/>
              <a:ext cx="104506" cy="104506"/>
            </a:xfrm>
            <a:prstGeom prst="rect">
              <a:avLst/>
            </a:prstGeom>
            <a:solidFill>
              <a:srgbClr val="16C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F213CE2F-D365-40E2-80C6-04963CACB615}"/>
                </a:ext>
              </a:extLst>
            </p:cNvPr>
            <p:cNvSpPr txBox="1"/>
            <p:nvPr/>
          </p:nvSpPr>
          <p:spPr>
            <a:xfrm>
              <a:off x="2413518" y="2247063"/>
              <a:ext cx="796654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b="0" i="0">
                  <a:solidFill>
                    <a:srgbClr val="033454"/>
                  </a:solidFill>
                  <a:effectLst/>
                  <a:latin typeface="+mj-lt"/>
                  <a:cs typeface="Arial" panose="020B0604020202020204" pitchFamily="34" charset="0"/>
                </a:rPr>
                <a:t>Implement collaborative content editing (Brainstorming, Mind Mapping etc.)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BD0B88AB-866F-40D7-97BC-BD30985C4D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7232" y="3066616"/>
            <a:ext cx="2940501" cy="315487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F50F486-C4F5-4695-8E88-822400F6BE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6044" y="4813629"/>
            <a:ext cx="5572652" cy="1917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77240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1FA2CFD2-8CE8-4136-88DD-B9B0BA742535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7010" y="928302"/>
            <a:ext cx="521208" cy="489023"/>
          </a:xfrm>
          <a:prstGeom prst="ellipse">
            <a:avLst/>
          </a:prstGeom>
          <a:ln w="12700">
            <a:solidFill>
              <a:schemeClr val="bg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34994B2-5832-403F-AC03-30B35F77AC4C}"/>
              </a:ext>
            </a:extLst>
          </p:cNvPr>
          <p:cNvSpPr txBox="1"/>
          <p:nvPr/>
        </p:nvSpPr>
        <p:spPr>
          <a:xfrm>
            <a:off x="107045" y="1547995"/>
            <a:ext cx="9852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IT18001112</a:t>
            </a:r>
            <a:endParaRPr lang="en-US" sz="1400" b="1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7D5711-B7D8-4BF1-8A06-FA7688B0C199}"/>
              </a:ext>
            </a:extLst>
          </p:cNvPr>
          <p:cNvSpPr txBox="1"/>
          <p:nvPr/>
        </p:nvSpPr>
        <p:spPr>
          <a:xfrm>
            <a:off x="57736" y="1760382"/>
            <a:ext cx="110081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Tharaka</a:t>
            </a:r>
          </a:p>
          <a:p>
            <a:pPr algn="ctr"/>
            <a:r>
              <a:rPr lang="en-US"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W.C.M.K.</a:t>
            </a:r>
            <a:endParaRPr lang="en-US" sz="1100">
              <a:solidFill>
                <a:schemeClr val="bg1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26B66DB-30E5-4D3B-9B1F-3677B019E790}"/>
              </a:ext>
            </a:extLst>
          </p:cNvPr>
          <p:cNvCxnSpPr/>
          <p:nvPr/>
        </p:nvCxnSpPr>
        <p:spPr>
          <a:xfrm>
            <a:off x="127916" y="1523519"/>
            <a:ext cx="1002197" cy="0"/>
          </a:xfrm>
          <a:prstGeom prst="line">
            <a:avLst/>
          </a:prstGeom>
          <a:ln>
            <a:solidFill>
              <a:schemeClr val="bg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FB7663B-6CFD-4CDF-9E3D-521DA0A6A81C}"/>
              </a:ext>
            </a:extLst>
          </p:cNvPr>
          <p:cNvSpPr txBox="1"/>
          <p:nvPr/>
        </p:nvSpPr>
        <p:spPr>
          <a:xfrm>
            <a:off x="177575" y="5961926"/>
            <a:ext cx="86113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bg1"/>
                </a:solidFill>
                <a:latin typeface="Speak Pro" panose="020B0504020101020102" pitchFamily="34" charset="0"/>
              </a:rPr>
              <a:t>27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144F9A0-950A-4744-BC62-43DDCA9DBACF}"/>
              </a:ext>
            </a:extLst>
          </p:cNvPr>
          <p:cNvGrpSpPr/>
          <p:nvPr/>
        </p:nvGrpSpPr>
        <p:grpSpPr>
          <a:xfrm>
            <a:off x="1800323" y="334692"/>
            <a:ext cx="9372698" cy="609828"/>
            <a:chOff x="277091" y="249153"/>
            <a:chExt cx="9372698" cy="609828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8A05BD7-9BD8-42C5-9D09-B9B7A6C1EE47}"/>
                </a:ext>
              </a:extLst>
            </p:cNvPr>
            <p:cNvSpPr/>
            <p:nvPr/>
          </p:nvSpPr>
          <p:spPr>
            <a:xfrm>
              <a:off x="277091" y="267854"/>
              <a:ext cx="83128" cy="591127"/>
            </a:xfrm>
            <a:prstGeom prst="rect">
              <a:avLst/>
            </a:prstGeom>
            <a:solidFill>
              <a:srgbClr val="16C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6FE4250-4DF3-40A8-8003-CBF7B39AE13B}"/>
                </a:ext>
              </a:extLst>
            </p:cNvPr>
            <p:cNvSpPr txBox="1"/>
            <p:nvPr/>
          </p:nvSpPr>
          <p:spPr>
            <a:xfrm>
              <a:off x="480291" y="249153"/>
              <a:ext cx="916949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3200" b="1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System Diagram and Technologies to be Used</a:t>
              </a:r>
            </a:p>
          </p:txBody>
        </p:sp>
      </p:grpSp>
      <p:pic>
        <p:nvPicPr>
          <p:cNvPr id="64" name="Picture 63" descr="Diagram&#10;&#10;Description automatically generated">
            <a:extLst>
              <a:ext uri="{FF2B5EF4-FFF2-40B4-BE49-F238E27FC236}">
                <a16:creationId xmlns:a16="http://schemas.microsoft.com/office/drawing/2014/main" id="{7FD9D892-D12D-46F0-AF40-89C12C0BD7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1887" y="1087213"/>
            <a:ext cx="5315876" cy="5644154"/>
          </a:xfrm>
          <a:prstGeom prst="rect">
            <a:avLst/>
          </a:prstGeom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</p:pic>
      <p:grpSp>
        <p:nvGrpSpPr>
          <p:cNvPr id="65" name="Group 64">
            <a:extLst>
              <a:ext uri="{FF2B5EF4-FFF2-40B4-BE49-F238E27FC236}">
                <a16:creationId xmlns:a16="http://schemas.microsoft.com/office/drawing/2014/main" id="{BEC8416F-1024-4907-8326-076F989C9135}"/>
              </a:ext>
            </a:extLst>
          </p:cNvPr>
          <p:cNvGrpSpPr/>
          <p:nvPr/>
        </p:nvGrpSpPr>
        <p:grpSpPr>
          <a:xfrm>
            <a:off x="7429528" y="2301172"/>
            <a:ext cx="4010986" cy="307777"/>
            <a:chOff x="2302750" y="3799391"/>
            <a:chExt cx="4010986" cy="307777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6BD76246-2279-4F41-8153-2468D30CB1DD}"/>
                </a:ext>
              </a:extLst>
            </p:cNvPr>
            <p:cNvSpPr/>
            <p:nvPr/>
          </p:nvSpPr>
          <p:spPr>
            <a:xfrm rot="2700000">
              <a:off x="2302750" y="3882029"/>
              <a:ext cx="154270" cy="154270"/>
            </a:xfrm>
            <a:prstGeom prst="rect">
              <a:avLst/>
            </a:prstGeom>
            <a:solidFill>
              <a:srgbClr val="16C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33454"/>
                </a:solidFill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380808B8-E3FC-4385-AE59-B0B744B49E82}"/>
                </a:ext>
              </a:extLst>
            </p:cNvPr>
            <p:cNvSpPr txBox="1"/>
            <p:nvPr/>
          </p:nvSpPr>
          <p:spPr>
            <a:xfrm>
              <a:off x="2488971" y="3799391"/>
              <a:ext cx="382476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0" i="0">
                  <a:solidFill>
                    <a:srgbClr val="033454"/>
                  </a:solidFill>
                  <a:effectLst/>
                  <a:latin typeface="+mj-lt"/>
                  <a:cs typeface="Arial" panose="020B0604020202020204" pitchFamily="34" charset="0"/>
                </a:rPr>
                <a:t>Unity Game Engine - Build the Virtual Environment</a:t>
              </a: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09C834B7-5399-407F-9472-76968040B623}"/>
              </a:ext>
            </a:extLst>
          </p:cNvPr>
          <p:cNvGrpSpPr/>
          <p:nvPr/>
        </p:nvGrpSpPr>
        <p:grpSpPr>
          <a:xfrm>
            <a:off x="7429528" y="2680433"/>
            <a:ext cx="2963648" cy="307777"/>
            <a:chOff x="2302750" y="3799391"/>
            <a:chExt cx="2963648" cy="307777"/>
          </a:xfrm>
        </p:grpSpPr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7AF9843C-5490-48EB-8A35-BC3E40030D7E}"/>
                </a:ext>
              </a:extLst>
            </p:cNvPr>
            <p:cNvSpPr/>
            <p:nvPr/>
          </p:nvSpPr>
          <p:spPr>
            <a:xfrm rot="2700000">
              <a:off x="2302750" y="3882029"/>
              <a:ext cx="154270" cy="154270"/>
            </a:xfrm>
            <a:prstGeom prst="rect">
              <a:avLst/>
            </a:prstGeom>
            <a:solidFill>
              <a:srgbClr val="16C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33454"/>
                </a:solidFill>
              </a:endParaRP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4E381D21-A20E-46A7-AF99-B07A584D414F}"/>
                </a:ext>
              </a:extLst>
            </p:cNvPr>
            <p:cNvSpPr txBox="1"/>
            <p:nvPr/>
          </p:nvSpPr>
          <p:spPr>
            <a:xfrm>
              <a:off x="2488971" y="3799391"/>
              <a:ext cx="2777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0" i="0">
                  <a:solidFill>
                    <a:srgbClr val="033454"/>
                  </a:solidFill>
                  <a:effectLst/>
                  <a:latin typeface="+mj-lt"/>
                  <a:cs typeface="Arial" panose="020B0604020202020204" pitchFamily="34" charset="0"/>
                </a:rPr>
                <a:t>C# - Development language of Unity</a:t>
              </a:r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1EA3EDD5-B1E8-476A-B497-5F284629523D}"/>
              </a:ext>
            </a:extLst>
          </p:cNvPr>
          <p:cNvGrpSpPr/>
          <p:nvPr/>
        </p:nvGrpSpPr>
        <p:grpSpPr>
          <a:xfrm>
            <a:off x="7429528" y="3059694"/>
            <a:ext cx="1577949" cy="307777"/>
            <a:chOff x="2302750" y="3799391"/>
            <a:chExt cx="1577949" cy="307777"/>
          </a:xfrm>
        </p:grpSpPr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57277C8D-028F-4258-976C-3954175D6CF9}"/>
                </a:ext>
              </a:extLst>
            </p:cNvPr>
            <p:cNvSpPr/>
            <p:nvPr/>
          </p:nvSpPr>
          <p:spPr>
            <a:xfrm rot="2700000">
              <a:off x="2302750" y="3882029"/>
              <a:ext cx="154270" cy="154270"/>
            </a:xfrm>
            <a:prstGeom prst="rect">
              <a:avLst/>
            </a:prstGeom>
            <a:solidFill>
              <a:srgbClr val="16C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33454"/>
                </a:solidFill>
              </a:endParaRP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4A7ACE31-612B-4ECD-91DA-1AD5012B29B3}"/>
                </a:ext>
              </a:extLst>
            </p:cNvPr>
            <p:cNvSpPr txBox="1"/>
            <p:nvPr/>
          </p:nvSpPr>
          <p:spPr>
            <a:xfrm>
              <a:off x="2488971" y="3799391"/>
              <a:ext cx="13917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0" i="0">
                  <a:solidFill>
                    <a:srgbClr val="033454"/>
                  </a:solidFill>
                  <a:effectLst/>
                  <a:latin typeface="+mj-lt"/>
                  <a:cs typeface="Arial" panose="020B0604020202020204" pitchFamily="34" charset="0"/>
                </a:rPr>
                <a:t>Visual Studio IDE</a:t>
              </a:r>
            </a:p>
          </p:txBody>
        </p: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33CA46D4-7513-4FB9-8B8E-D545231AD0F8}"/>
              </a:ext>
            </a:extLst>
          </p:cNvPr>
          <p:cNvGrpSpPr/>
          <p:nvPr/>
        </p:nvGrpSpPr>
        <p:grpSpPr>
          <a:xfrm>
            <a:off x="7429528" y="3438955"/>
            <a:ext cx="4630964" cy="307777"/>
            <a:chOff x="2302750" y="3799391"/>
            <a:chExt cx="4630964" cy="307777"/>
          </a:xfrm>
        </p:grpSpPr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EEE405F2-F449-453A-9DE0-69F53CAF50CE}"/>
                </a:ext>
              </a:extLst>
            </p:cNvPr>
            <p:cNvSpPr/>
            <p:nvPr/>
          </p:nvSpPr>
          <p:spPr>
            <a:xfrm rot="2700000">
              <a:off x="2302750" y="3882029"/>
              <a:ext cx="154270" cy="154270"/>
            </a:xfrm>
            <a:prstGeom prst="rect">
              <a:avLst/>
            </a:prstGeom>
            <a:solidFill>
              <a:srgbClr val="16C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33454"/>
                </a:solidFill>
              </a:endParaRP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BF8365FC-3403-483B-BDD3-A2E3FE3A629C}"/>
                </a:ext>
              </a:extLst>
            </p:cNvPr>
            <p:cNvSpPr txBox="1"/>
            <p:nvPr/>
          </p:nvSpPr>
          <p:spPr>
            <a:xfrm>
              <a:off x="2488971" y="3799391"/>
              <a:ext cx="444474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0" i="0">
                  <a:solidFill>
                    <a:srgbClr val="033454"/>
                  </a:solidFill>
                  <a:effectLst/>
                  <a:latin typeface="+mj-lt"/>
                  <a:cs typeface="Arial" panose="020B0604020202020204" pitchFamily="34" charset="0"/>
                </a:rPr>
                <a:t>Photon Unity Networking - Multiuser Development in Unity</a:t>
              </a:r>
            </a:p>
          </p:txBody>
        </p: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855CE042-7682-464E-AF2C-164E66E04E2A}"/>
              </a:ext>
            </a:extLst>
          </p:cNvPr>
          <p:cNvGrpSpPr/>
          <p:nvPr/>
        </p:nvGrpSpPr>
        <p:grpSpPr>
          <a:xfrm>
            <a:off x="7429528" y="3818216"/>
            <a:ext cx="3668521" cy="307777"/>
            <a:chOff x="2302750" y="3799391"/>
            <a:chExt cx="3668521" cy="307777"/>
          </a:xfrm>
        </p:grpSpPr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9F241F03-1F3F-4572-B190-055F9614B1BD}"/>
                </a:ext>
              </a:extLst>
            </p:cNvPr>
            <p:cNvSpPr/>
            <p:nvPr/>
          </p:nvSpPr>
          <p:spPr>
            <a:xfrm rot="2700000">
              <a:off x="2302750" y="3882029"/>
              <a:ext cx="154270" cy="154270"/>
            </a:xfrm>
            <a:prstGeom prst="rect">
              <a:avLst/>
            </a:prstGeom>
            <a:solidFill>
              <a:srgbClr val="16C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33454"/>
                </a:solidFill>
              </a:endParaRP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11052B16-A8E8-4F50-8307-AB90E6702909}"/>
                </a:ext>
              </a:extLst>
            </p:cNvPr>
            <p:cNvSpPr txBox="1"/>
            <p:nvPr/>
          </p:nvSpPr>
          <p:spPr>
            <a:xfrm>
              <a:off x="2488971" y="3799391"/>
              <a:ext cx="348230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0" i="0">
                  <a:solidFill>
                    <a:srgbClr val="033454"/>
                  </a:solidFill>
                  <a:effectLst/>
                  <a:latin typeface="+mj-lt"/>
                  <a:cs typeface="Arial" panose="020B0604020202020204" pitchFamily="34" charset="0"/>
                </a:rPr>
                <a:t>Agora - Enable communication between users</a:t>
              </a:r>
            </a:p>
          </p:txBody>
        </p: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5B7BFD1A-D318-4F9B-A752-3743F19AF85D}"/>
              </a:ext>
            </a:extLst>
          </p:cNvPr>
          <p:cNvGrpSpPr/>
          <p:nvPr/>
        </p:nvGrpSpPr>
        <p:grpSpPr>
          <a:xfrm>
            <a:off x="7429528" y="4197477"/>
            <a:ext cx="2325333" cy="307777"/>
            <a:chOff x="2302750" y="3799391"/>
            <a:chExt cx="2325333" cy="307777"/>
          </a:xfrm>
        </p:grpSpPr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B257FD21-49FD-4709-A04F-13B3AF0A9C38}"/>
                </a:ext>
              </a:extLst>
            </p:cNvPr>
            <p:cNvSpPr/>
            <p:nvPr/>
          </p:nvSpPr>
          <p:spPr>
            <a:xfrm rot="2700000">
              <a:off x="2302750" y="3882029"/>
              <a:ext cx="154270" cy="154270"/>
            </a:xfrm>
            <a:prstGeom prst="rect">
              <a:avLst/>
            </a:prstGeom>
            <a:solidFill>
              <a:srgbClr val="16C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33454"/>
                </a:solidFill>
              </a:endParaRP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745B713B-2123-4C3E-A56F-9E299555A40D}"/>
                </a:ext>
              </a:extLst>
            </p:cNvPr>
            <p:cNvSpPr txBox="1"/>
            <p:nvPr/>
          </p:nvSpPr>
          <p:spPr>
            <a:xfrm>
              <a:off x="2488971" y="3799391"/>
              <a:ext cx="213911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0" i="0">
                  <a:solidFill>
                    <a:srgbClr val="033454"/>
                  </a:solidFill>
                  <a:effectLst/>
                  <a:latin typeface="+mj-lt"/>
                  <a:cs typeface="Arial" panose="020B0604020202020204" pitchFamily="34" charset="0"/>
                </a:rPr>
                <a:t>Mongo DB Atlas - Database</a:t>
              </a:r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6486BC8E-AC2B-4D75-8464-6623C59B4A9F}"/>
              </a:ext>
            </a:extLst>
          </p:cNvPr>
          <p:cNvGrpSpPr/>
          <p:nvPr/>
        </p:nvGrpSpPr>
        <p:grpSpPr>
          <a:xfrm>
            <a:off x="7429528" y="4576738"/>
            <a:ext cx="2509036" cy="307777"/>
            <a:chOff x="2302750" y="3799391"/>
            <a:chExt cx="2509036" cy="307777"/>
          </a:xfrm>
        </p:grpSpPr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C5A233ED-508C-484F-8883-85A8DF337EA4}"/>
                </a:ext>
              </a:extLst>
            </p:cNvPr>
            <p:cNvSpPr/>
            <p:nvPr/>
          </p:nvSpPr>
          <p:spPr>
            <a:xfrm rot="2700000">
              <a:off x="2302750" y="3882029"/>
              <a:ext cx="154270" cy="154270"/>
            </a:xfrm>
            <a:prstGeom prst="rect">
              <a:avLst/>
            </a:prstGeom>
            <a:solidFill>
              <a:srgbClr val="16C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33454"/>
                </a:solidFill>
              </a:endParaRP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7CD7AF82-4ACF-44F0-A33D-D743AF3D8E5C}"/>
                </a:ext>
              </a:extLst>
            </p:cNvPr>
            <p:cNvSpPr txBox="1"/>
            <p:nvPr/>
          </p:nvSpPr>
          <p:spPr>
            <a:xfrm>
              <a:off x="2488971" y="3799391"/>
              <a:ext cx="23228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0" i="0">
                  <a:solidFill>
                    <a:srgbClr val="033454"/>
                  </a:solidFill>
                  <a:effectLst/>
                  <a:latin typeface="+mj-lt"/>
                  <a:cs typeface="Arial" panose="020B0604020202020204" pitchFamily="34" charset="0"/>
                </a:rPr>
                <a:t>Node.JS, Express.JS - REST API</a:t>
              </a:r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C54C2CED-9554-49D6-BF6A-D76880194BB2}"/>
              </a:ext>
            </a:extLst>
          </p:cNvPr>
          <p:cNvGrpSpPr/>
          <p:nvPr/>
        </p:nvGrpSpPr>
        <p:grpSpPr>
          <a:xfrm>
            <a:off x="7429528" y="4956001"/>
            <a:ext cx="2986090" cy="307777"/>
            <a:chOff x="2302750" y="3799391"/>
            <a:chExt cx="2986090" cy="307777"/>
          </a:xfrm>
        </p:grpSpPr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DFFDA1B0-A0F7-477E-80D0-1D4154B8970B}"/>
                </a:ext>
              </a:extLst>
            </p:cNvPr>
            <p:cNvSpPr/>
            <p:nvPr/>
          </p:nvSpPr>
          <p:spPr>
            <a:xfrm rot="2700000">
              <a:off x="2302750" y="3882029"/>
              <a:ext cx="154270" cy="154270"/>
            </a:xfrm>
            <a:prstGeom prst="rect">
              <a:avLst/>
            </a:prstGeom>
            <a:solidFill>
              <a:srgbClr val="16C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33454"/>
                </a:solidFill>
              </a:endParaRP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B0C7D969-0AF1-47EB-869B-FCA16FCE318B}"/>
                </a:ext>
              </a:extLst>
            </p:cNvPr>
            <p:cNvSpPr txBox="1"/>
            <p:nvPr/>
          </p:nvSpPr>
          <p:spPr>
            <a:xfrm>
              <a:off x="2488971" y="3799391"/>
              <a:ext cx="279986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0" i="0">
                  <a:solidFill>
                    <a:srgbClr val="033454"/>
                  </a:solidFill>
                  <a:effectLst/>
                  <a:latin typeface="+mj-lt"/>
                  <a:cs typeface="Arial" panose="020B0604020202020204" pitchFamily="34" charset="0"/>
                </a:rPr>
                <a:t>AWS EC2 cloud service - Cloud Sever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6637700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F4430D0-CD5C-4A51-A22E-A13BD8FEB3A1}"/>
              </a:ext>
            </a:extLst>
          </p:cNvPr>
          <p:cNvSpPr txBox="1"/>
          <p:nvPr/>
        </p:nvSpPr>
        <p:spPr>
          <a:xfrm>
            <a:off x="5689600" y="2255960"/>
            <a:ext cx="38779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>
                <a:solidFill>
                  <a:srgbClr val="0334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IT18006544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7B7B0B-B476-4719-B146-42405B81E042}"/>
              </a:ext>
            </a:extLst>
          </p:cNvPr>
          <p:cNvSpPr txBox="1"/>
          <p:nvPr/>
        </p:nvSpPr>
        <p:spPr>
          <a:xfrm>
            <a:off x="5689600" y="3077444"/>
            <a:ext cx="426270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err="1">
                <a:solidFill>
                  <a:srgbClr val="0334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Perera</a:t>
            </a:r>
            <a:r>
              <a:rPr lang="en-US" sz="4400">
                <a:solidFill>
                  <a:srgbClr val="0334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H.D.D.S.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8BE4ED-A752-4B45-8EBD-6A36935E5811}"/>
              </a:ext>
            </a:extLst>
          </p:cNvPr>
          <p:cNvSpPr txBox="1"/>
          <p:nvPr/>
        </p:nvSpPr>
        <p:spPr>
          <a:xfrm>
            <a:off x="5689600" y="3847156"/>
            <a:ext cx="53201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0334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B.Sc. (Hons) Degree in Information Technology Specialization in Software Engineering</a:t>
            </a:r>
          </a:p>
        </p:txBody>
      </p:sp>
      <p:pic>
        <p:nvPicPr>
          <p:cNvPr id="7" name="Picture 6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D203039C-C66C-424B-AE77-D78A77F1DC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9198" y="2228252"/>
            <a:ext cx="2238667" cy="240149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09311C5-20F3-479A-8524-409A1631DEAD}"/>
              </a:ext>
            </a:extLst>
          </p:cNvPr>
          <p:cNvSpPr txBox="1"/>
          <p:nvPr/>
        </p:nvSpPr>
        <p:spPr>
          <a:xfrm>
            <a:off x="177575" y="5961926"/>
            <a:ext cx="86113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bg1"/>
                </a:solidFill>
                <a:latin typeface="Speak Pro" panose="020B0504020101020102" pitchFamily="34" charset="0"/>
              </a:rPr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313957217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1FA2CFD2-8CE8-4136-88DD-B9B0BA742535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7010" y="928302"/>
            <a:ext cx="521208" cy="489023"/>
          </a:xfrm>
          <a:prstGeom prst="ellipse">
            <a:avLst/>
          </a:prstGeom>
          <a:ln w="12700">
            <a:solidFill>
              <a:schemeClr val="bg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34994B2-5832-403F-AC03-30B35F77AC4C}"/>
              </a:ext>
            </a:extLst>
          </p:cNvPr>
          <p:cNvSpPr txBox="1"/>
          <p:nvPr/>
        </p:nvSpPr>
        <p:spPr>
          <a:xfrm>
            <a:off x="107045" y="1547995"/>
            <a:ext cx="9852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IT18001112</a:t>
            </a:r>
            <a:endParaRPr lang="en-US" sz="1400" b="1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7D5711-B7D8-4BF1-8A06-FA7688B0C199}"/>
              </a:ext>
            </a:extLst>
          </p:cNvPr>
          <p:cNvSpPr txBox="1"/>
          <p:nvPr/>
        </p:nvSpPr>
        <p:spPr>
          <a:xfrm>
            <a:off x="57736" y="1760382"/>
            <a:ext cx="110081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Tharaka</a:t>
            </a:r>
          </a:p>
          <a:p>
            <a:pPr algn="ctr"/>
            <a:r>
              <a:rPr lang="en-US"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W.C.M.K.</a:t>
            </a:r>
            <a:endParaRPr lang="en-US" sz="1100">
              <a:solidFill>
                <a:schemeClr val="bg1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26B66DB-30E5-4D3B-9B1F-3677B019E790}"/>
              </a:ext>
            </a:extLst>
          </p:cNvPr>
          <p:cNvCxnSpPr/>
          <p:nvPr/>
        </p:nvCxnSpPr>
        <p:spPr>
          <a:xfrm>
            <a:off x="127916" y="1523519"/>
            <a:ext cx="1002197" cy="0"/>
          </a:xfrm>
          <a:prstGeom prst="line">
            <a:avLst/>
          </a:prstGeom>
          <a:ln>
            <a:solidFill>
              <a:schemeClr val="bg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FB7663B-6CFD-4CDF-9E3D-521DA0A6A81C}"/>
              </a:ext>
            </a:extLst>
          </p:cNvPr>
          <p:cNvSpPr txBox="1"/>
          <p:nvPr/>
        </p:nvSpPr>
        <p:spPr>
          <a:xfrm>
            <a:off x="177575" y="5961926"/>
            <a:ext cx="86113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bg1"/>
                </a:solidFill>
                <a:latin typeface="Speak Pro" panose="020B0504020101020102" pitchFamily="34" charset="0"/>
              </a:rPr>
              <a:t>28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144F9A0-950A-4744-BC62-43DDCA9DBACF}"/>
              </a:ext>
            </a:extLst>
          </p:cNvPr>
          <p:cNvGrpSpPr/>
          <p:nvPr/>
        </p:nvGrpSpPr>
        <p:grpSpPr>
          <a:xfrm>
            <a:off x="1800323" y="334692"/>
            <a:ext cx="9589103" cy="609828"/>
            <a:chOff x="277091" y="249153"/>
            <a:chExt cx="9589103" cy="609828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8A05BD7-9BD8-42C5-9D09-B9B7A6C1EE47}"/>
                </a:ext>
              </a:extLst>
            </p:cNvPr>
            <p:cNvSpPr/>
            <p:nvPr/>
          </p:nvSpPr>
          <p:spPr>
            <a:xfrm>
              <a:off x="277091" y="267854"/>
              <a:ext cx="83128" cy="591127"/>
            </a:xfrm>
            <a:prstGeom prst="rect">
              <a:avLst/>
            </a:prstGeom>
            <a:solidFill>
              <a:srgbClr val="16C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6FE4250-4DF3-40A8-8003-CBF7B39AE13B}"/>
                </a:ext>
              </a:extLst>
            </p:cNvPr>
            <p:cNvSpPr txBox="1"/>
            <p:nvPr/>
          </p:nvSpPr>
          <p:spPr>
            <a:xfrm>
              <a:off x="480291" y="249153"/>
              <a:ext cx="938590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3200" b="1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System, Software and Personnel Requirements</a:t>
              </a:r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ED76E730-6780-409C-9099-0B46682F1DFB}"/>
              </a:ext>
            </a:extLst>
          </p:cNvPr>
          <p:cNvGrpSpPr/>
          <p:nvPr/>
        </p:nvGrpSpPr>
        <p:grpSpPr>
          <a:xfrm>
            <a:off x="1755933" y="1447820"/>
            <a:ext cx="5901296" cy="461665"/>
            <a:chOff x="1796105" y="1584815"/>
            <a:chExt cx="5901296" cy="461665"/>
          </a:xfrm>
        </p:grpSpPr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22B8C8F9-60B2-4A0C-B363-8437FEE31A2D}"/>
                </a:ext>
              </a:extLst>
            </p:cNvPr>
            <p:cNvGrpSpPr/>
            <p:nvPr/>
          </p:nvGrpSpPr>
          <p:grpSpPr>
            <a:xfrm>
              <a:off x="1796105" y="1718666"/>
              <a:ext cx="193963" cy="193963"/>
              <a:chOff x="1796105" y="1718666"/>
              <a:chExt cx="193963" cy="193963"/>
            </a:xfrm>
          </p:grpSpPr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577F004E-09B0-41F2-9F87-68E9A178CD75}"/>
                  </a:ext>
                </a:extLst>
              </p:cNvPr>
              <p:cNvSpPr/>
              <p:nvPr/>
            </p:nvSpPr>
            <p:spPr>
              <a:xfrm rot="2700000">
                <a:off x="1840832" y="1763396"/>
                <a:ext cx="104506" cy="104506"/>
              </a:xfrm>
              <a:prstGeom prst="rect">
                <a:avLst/>
              </a:prstGeom>
              <a:solidFill>
                <a:srgbClr val="16C79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346B764F-BEF2-41A8-AA41-DB408341EC64}"/>
                  </a:ext>
                </a:extLst>
              </p:cNvPr>
              <p:cNvSpPr/>
              <p:nvPr/>
            </p:nvSpPr>
            <p:spPr>
              <a:xfrm rot="2700000">
                <a:off x="1796105" y="1718666"/>
                <a:ext cx="193963" cy="193963"/>
              </a:xfrm>
              <a:prstGeom prst="rect">
                <a:avLst/>
              </a:prstGeom>
              <a:noFill/>
              <a:ln w="381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D5112B38-14CB-4145-8457-B5080FDD6684}"/>
                </a:ext>
              </a:extLst>
            </p:cNvPr>
            <p:cNvSpPr txBox="1"/>
            <p:nvPr/>
          </p:nvSpPr>
          <p:spPr>
            <a:xfrm>
              <a:off x="2093495" y="1584815"/>
              <a:ext cx="560390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b="0" i="0">
                  <a:solidFill>
                    <a:srgbClr val="033454"/>
                  </a:solidFill>
                  <a:effectLst/>
                  <a:latin typeface="+mj-lt"/>
                  <a:cs typeface="Arial" panose="020B0604020202020204" pitchFamily="34" charset="0"/>
                </a:rPr>
                <a:t>Functional Requirements of the Component</a:t>
              </a:r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05A285AE-AB93-4E97-8580-4189F1929C47}"/>
              </a:ext>
            </a:extLst>
          </p:cNvPr>
          <p:cNvGrpSpPr/>
          <p:nvPr/>
        </p:nvGrpSpPr>
        <p:grpSpPr>
          <a:xfrm>
            <a:off x="2134484" y="1940619"/>
            <a:ext cx="7521052" cy="400110"/>
            <a:chOff x="2261086" y="2247063"/>
            <a:chExt cx="7521052" cy="400110"/>
          </a:xfrm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A090963E-2711-446D-BBA9-DC11A722BB23}"/>
                </a:ext>
              </a:extLst>
            </p:cNvPr>
            <p:cNvSpPr/>
            <p:nvPr/>
          </p:nvSpPr>
          <p:spPr>
            <a:xfrm rot="2700000">
              <a:off x="2261086" y="2394865"/>
              <a:ext cx="104506" cy="104506"/>
            </a:xfrm>
            <a:prstGeom prst="rect">
              <a:avLst/>
            </a:prstGeom>
            <a:solidFill>
              <a:srgbClr val="16C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428200C1-01D1-470A-A977-532C041A0031}"/>
                </a:ext>
              </a:extLst>
            </p:cNvPr>
            <p:cNvSpPr txBox="1"/>
            <p:nvPr/>
          </p:nvSpPr>
          <p:spPr>
            <a:xfrm>
              <a:off x="2413518" y="2247063"/>
              <a:ext cx="736862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b="0" i="0">
                  <a:solidFill>
                    <a:srgbClr val="033454"/>
                  </a:solidFill>
                  <a:effectLst/>
                  <a:latin typeface="+mj-lt"/>
                  <a:cs typeface="Arial" panose="020B0604020202020204" pitchFamily="34" charset="0"/>
                </a:rPr>
                <a:t>Students communicate when they use Virtual Learning Environment</a:t>
              </a:r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DA838321-93FF-4094-A41C-D846A93D0ED3}"/>
              </a:ext>
            </a:extLst>
          </p:cNvPr>
          <p:cNvGrpSpPr/>
          <p:nvPr/>
        </p:nvGrpSpPr>
        <p:grpSpPr>
          <a:xfrm>
            <a:off x="2134484" y="2325832"/>
            <a:ext cx="8221949" cy="400110"/>
            <a:chOff x="2261086" y="2247063"/>
            <a:chExt cx="8221949" cy="400110"/>
          </a:xfrm>
        </p:grpSpPr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CE7C2918-8088-4330-8D03-7D20E1D04FFE}"/>
                </a:ext>
              </a:extLst>
            </p:cNvPr>
            <p:cNvSpPr/>
            <p:nvPr/>
          </p:nvSpPr>
          <p:spPr>
            <a:xfrm rot="2700000">
              <a:off x="2261086" y="2394865"/>
              <a:ext cx="104506" cy="104506"/>
            </a:xfrm>
            <a:prstGeom prst="rect">
              <a:avLst/>
            </a:prstGeom>
            <a:solidFill>
              <a:srgbClr val="16C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5B31B0B5-0A66-46ED-B00F-78A01FCCCB7E}"/>
                </a:ext>
              </a:extLst>
            </p:cNvPr>
            <p:cNvSpPr txBox="1"/>
            <p:nvPr/>
          </p:nvSpPr>
          <p:spPr>
            <a:xfrm>
              <a:off x="2413518" y="2247063"/>
              <a:ext cx="806951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b="0" i="0">
                  <a:solidFill>
                    <a:srgbClr val="033454"/>
                  </a:solidFill>
                  <a:effectLst/>
                  <a:latin typeface="+mj-lt"/>
                  <a:cs typeface="Arial" panose="020B0604020202020204" pitchFamily="34" charset="0"/>
                </a:rPr>
                <a:t>Students modify contents collaboratively in the Virtual Learning Environment</a:t>
              </a:r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D281EAC6-C3A3-45D5-B862-582E1AB080E2}"/>
              </a:ext>
            </a:extLst>
          </p:cNvPr>
          <p:cNvGrpSpPr/>
          <p:nvPr/>
        </p:nvGrpSpPr>
        <p:grpSpPr>
          <a:xfrm>
            <a:off x="2134484" y="2711045"/>
            <a:ext cx="5832448" cy="400110"/>
            <a:chOff x="2261086" y="2247063"/>
            <a:chExt cx="5832448" cy="400110"/>
          </a:xfrm>
        </p:grpSpPr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6B49883B-425C-410E-97ED-E5773836A6BD}"/>
                </a:ext>
              </a:extLst>
            </p:cNvPr>
            <p:cNvSpPr/>
            <p:nvPr/>
          </p:nvSpPr>
          <p:spPr>
            <a:xfrm rot="2700000">
              <a:off x="2261086" y="2394865"/>
              <a:ext cx="104506" cy="104506"/>
            </a:xfrm>
            <a:prstGeom prst="rect">
              <a:avLst/>
            </a:prstGeom>
            <a:solidFill>
              <a:srgbClr val="16C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8B3AC668-3234-4289-B77B-DA6294794DE8}"/>
                </a:ext>
              </a:extLst>
            </p:cNvPr>
            <p:cNvSpPr txBox="1"/>
            <p:nvPr/>
          </p:nvSpPr>
          <p:spPr>
            <a:xfrm>
              <a:off x="2413518" y="2247063"/>
              <a:ext cx="568001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b="0" i="0">
                  <a:solidFill>
                    <a:srgbClr val="033454"/>
                  </a:solidFill>
                  <a:effectLst/>
                  <a:latin typeface="+mj-lt"/>
                  <a:cs typeface="Arial" panose="020B0604020202020204" pitchFamily="34" charset="0"/>
                </a:rPr>
                <a:t>Students use QA discussion forum during the lectures</a:t>
              </a:r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6AB597ED-E6AB-4356-BD0C-23C5321DEA3B}"/>
              </a:ext>
            </a:extLst>
          </p:cNvPr>
          <p:cNvGrpSpPr/>
          <p:nvPr/>
        </p:nvGrpSpPr>
        <p:grpSpPr>
          <a:xfrm>
            <a:off x="2134484" y="3096257"/>
            <a:ext cx="5124499" cy="400110"/>
            <a:chOff x="2261086" y="2247063"/>
            <a:chExt cx="5124499" cy="400110"/>
          </a:xfrm>
        </p:grpSpPr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40DCC28E-9F7E-4C0B-8828-57E030725CF1}"/>
                </a:ext>
              </a:extLst>
            </p:cNvPr>
            <p:cNvSpPr/>
            <p:nvPr/>
          </p:nvSpPr>
          <p:spPr>
            <a:xfrm rot="2700000">
              <a:off x="2261086" y="2394865"/>
              <a:ext cx="104506" cy="104506"/>
            </a:xfrm>
            <a:prstGeom prst="rect">
              <a:avLst/>
            </a:prstGeom>
            <a:solidFill>
              <a:srgbClr val="16C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00E9EDF7-4968-4AA3-B3B5-C18F4CCD18DD}"/>
                </a:ext>
              </a:extLst>
            </p:cNvPr>
            <p:cNvSpPr txBox="1"/>
            <p:nvPr/>
          </p:nvSpPr>
          <p:spPr>
            <a:xfrm>
              <a:off x="2413518" y="2247063"/>
              <a:ext cx="497206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b="0" i="0">
                  <a:solidFill>
                    <a:srgbClr val="033454"/>
                  </a:solidFill>
                  <a:effectLst/>
                  <a:latin typeface="+mj-lt"/>
                  <a:cs typeface="Arial" panose="020B0604020202020204" pitchFamily="34" charset="0"/>
                </a:rPr>
                <a:t>Students use voice channel during the lectures</a:t>
              </a:r>
            </a:p>
          </p:txBody>
        </p: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55FE471F-6FCF-4A3C-90F4-0DAB295D9578}"/>
              </a:ext>
            </a:extLst>
          </p:cNvPr>
          <p:cNvGrpSpPr/>
          <p:nvPr/>
        </p:nvGrpSpPr>
        <p:grpSpPr>
          <a:xfrm>
            <a:off x="1715761" y="3635849"/>
            <a:ext cx="6513644" cy="461665"/>
            <a:chOff x="1796105" y="1584815"/>
            <a:chExt cx="6513644" cy="461665"/>
          </a:xfrm>
        </p:grpSpPr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2BC7FC2D-5ED4-4DC2-B5E2-189882A0FB0E}"/>
                </a:ext>
              </a:extLst>
            </p:cNvPr>
            <p:cNvGrpSpPr/>
            <p:nvPr/>
          </p:nvGrpSpPr>
          <p:grpSpPr>
            <a:xfrm>
              <a:off x="1796105" y="1718666"/>
              <a:ext cx="193963" cy="193963"/>
              <a:chOff x="1796105" y="1718666"/>
              <a:chExt cx="193963" cy="193963"/>
            </a:xfrm>
          </p:grpSpPr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441D0C03-EDC4-4275-8B42-552073BF6400}"/>
                  </a:ext>
                </a:extLst>
              </p:cNvPr>
              <p:cNvSpPr/>
              <p:nvPr/>
            </p:nvSpPr>
            <p:spPr>
              <a:xfrm rot="2700000">
                <a:off x="1840832" y="1763396"/>
                <a:ext cx="104506" cy="104506"/>
              </a:xfrm>
              <a:prstGeom prst="rect">
                <a:avLst/>
              </a:prstGeom>
              <a:solidFill>
                <a:srgbClr val="16C79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37785801-9C13-48ED-8636-6309628E2693}"/>
                  </a:ext>
                </a:extLst>
              </p:cNvPr>
              <p:cNvSpPr/>
              <p:nvPr/>
            </p:nvSpPr>
            <p:spPr>
              <a:xfrm rot="2700000">
                <a:off x="1796105" y="1718666"/>
                <a:ext cx="193963" cy="193963"/>
              </a:xfrm>
              <a:prstGeom prst="rect">
                <a:avLst/>
              </a:prstGeom>
              <a:noFill/>
              <a:ln w="381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67510250-4741-44A2-A573-688F5CB510FB}"/>
                </a:ext>
              </a:extLst>
            </p:cNvPr>
            <p:cNvSpPr txBox="1"/>
            <p:nvPr/>
          </p:nvSpPr>
          <p:spPr>
            <a:xfrm>
              <a:off x="2093495" y="1584815"/>
              <a:ext cx="62162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b="0" i="0">
                  <a:solidFill>
                    <a:srgbClr val="033454"/>
                  </a:solidFill>
                  <a:effectLst/>
                  <a:latin typeface="+mj-lt"/>
                  <a:cs typeface="Arial" panose="020B0604020202020204" pitchFamily="34" charset="0"/>
                </a:rPr>
                <a:t>Non-Functional Requirements of the Component</a:t>
              </a:r>
            </a:p>
          </p:txBody>
        </p: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D4C9A1DE-C942-4313-A289-7BE123433C08}"/>
              </a:ext>
            </a:extLst>
          </p:cNvPr>
          <p:cNvGrpSpPr/>
          <p:nvPr/>
        </p:nvGrpSpPr>
        <p:grpSpPr>
          <a:xfrm>
            <a:off x="2134484" y="4121585"/>
            <a:ext cx="1438810" cy="400110"/>
            <a:chOff x="2261086" y="2247063"/>
            <a:chExt cx="1438810" cy="400110"/>
          </a:xfrm>
        </p:grpSpPr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04C2EE5C-95FB-483C-80D9-F3601FB86A26}"/>
                </a:ext>
              </a:extLst>
            </p:cNvPr>
            <p:cNvSpPr/>
            <p:nvPr/>
          </p:nvSpPr>
          <p:spPr>
            <a:xfrm rot="2700000">
              <a:off x="2261086" y="2394865"/>
              <a:ext cx="104506" cy="104506"/>
            </a:xfrm>
            <a:prstGeom prst="rect">
              <a:avLst/>
            </a:prstGeom>
            <a:solidFill>
              <a:srgbClr val="16C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5C7AE7C7-1D6B-4D21-ADB7-D15E2B9DA291}"/>
                </a:ext>
              </a:extLst>
            </p:cNvPr>
            <p:cNvSpPr txBox="1"/>
            <p:nvPr/>
          </p:nvSpPr>
          <p:spPr>
            <a:xfrm>
              <a:off x="2413518" y="2247063"/>
              <a:ext cx="128637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b="0" i="0">
                  <a:solidFill>
                    <a:srgbClr val="033454"/>
                  </a:solidFill>
                  <a:effectLst/>
                  <a:latin typeface="+mj-lt"/>
                  <a:cs typeface="Arial" panose="020B0604020202020204" pitchFamily="34" charset="0"/>
                </a:rPr>
                <a:t>Availability</a:t>
              </a:r>
            </a:p>
          </p:txBody>
        </p: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1D8F09EA-C2AC-4346-B9B2-8779437898E9}"/>
              </a:ext>
            </a:extLst>
          </p:cNvPr>
          <p:cNvGrpSpPr/>
          <p:nvPr/>
        </p:nvGrpSpPr>
        <p:grpSpPr>
          <a:xfrm>
            <a:off x="2134484" y="4506798"/>
            <a:ext cx="1447787" cy="400110"/>
            <a:chOff x="2261086" y="2247063"/>
            <a:chExt cx="1447787" cy="400110"/>
          </a:xfrm>
        </p:grpSpPr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EFD80DD8-755D-4439-84DB-7D09662F36F4}"/>
                </a:ext>
              </a:extLst>
            </p:cNvPr>
            <p:cNvSpPr/>
            <p:nvPr/>
          </p:nvSpPr>
          <p:spPr>
            <a:xfrm rot="2700000">
              <a:off x="2261086" y="2394865"/>
              <a:ext cx="104506" cy="104506"/>
            </a:xfrm>
            <a:prstGeom prst="rect">
              <a:avLst/>
            </a:prstGeom>
            <a:solidFill>
              <a:srgbClr val="16C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9C5EE925-DEFC-4EC8-B58F-B34FD8670049}"/>
                </a:ext>
              </a:extLst>
            </p:cNvPr>
            <p:cNvSpPr txBox="1"/>
            <p:nvPr/>
          </p:nvSpPr>
          <p:spPr>
            <a:xfrm>
              <a:off x="2413518" y="2247063"/>
              <a:ext cx="129535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b="0" i="0">
                  <a:solidFill>
                    <a:srgbClr val="033454"/>
                  </a:solidFill>
                  <a:effectLst/>
                  <a:latin typeface="+mj-lt"/>
                  <a:cs typeface="Arial" panose="020B0604020202020204" pitchFamily="34" charset="0"/>
                </a:rPr>
                <a:t>Reusability</a:t>
              </a:r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0E2D3D5D-E453-4464-9F76-52581FB9A85E}"/>
              </a:ext>
            </a:extLst>
          </p:cNvPr>
          <p:cNvGrpSpPr/>
          <p:nvPr/>
        </p:nvGrpSpPr>
        <p:grpSpPr>
          <a:xfrm>
            <a:off x="2134484" y="4892011"/>
            <a:ext cx="1220353" cy="400110"/>
            <a:chOff x="2261086" y="2247063"/>
            <a:chExt cx="1220353" cy="400110"/>
          </a:xfrm>
        </p:grpSpPr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02D3F050-372E-48BA-B291-B4BCB9B45C85}"/>
                </a:ext>
              </a:extLst>
            </p:cNvPr>
            <p:cNvSpPr/>
            <p:nvPr/>
          </p:nvSpPr>
          <p:spPr>
            <a:xfrm rot="2700000">
              <a:off x="2261086" y="2394865"/>
              <a:ext cx="104506" cy="104506"/>
            </a:xfrm>
            <a:prstGeom prst="rect">
              <a:avLst/>
            </a:prstGeom>
            <a:solidFill>
              <a:srgbClr val="16C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1FEE4AEF-8EB2-434B-A0BA-84C5C8C27728}"/>
                </a:ext>
              </a:extLst>
            </p:cNvPr>
            <p:cNvSpPr txBox="1"/>
            <p:nvPr/>
          </p:nvSpPr>
          <p:spPr>
            <a:xfrm>
              <a:off x="2413518" y="2247063"/>
              <a:ext cx="10679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b="0" i="0">
                  <a:solidFill>
                    <a:srgbClr val="033454"/>
                  </a:solidFill>
                  <a:effectLst/>
                  <a:latin typeface="+mj-lt"/>
                  <a:cs typeface="Arial" panose="020B0604020202020204" pitchFamily="34" charset="0"/>
                </a:rPr>
                <a:t>Usability</a:t>
              </a:r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26381F73-4675-4360-93DD-C5D4F5EEFDF1}"/>
              </a:ext>
            </a:extLst>
          </p:cNvPr>
          <p:cNvGrpSpPr/>
          <p:nvPr/>
        </p:nvGrpSpPr>
        <p:grpSpPr>
          <a:xfrm>
            <a:off x="2134484" y="5277223"/>
            <a:ext cx="1629118" cy="400110"/>
            <a:chOff x="2261086" y="2247063"/>
            <a:chExt cx="1629118" cy="400110"/>
          </a:xfrm>
        </p:grpSpPr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5EF24CE2-1415-4F54-B99E-6106331D0E63}"/>
                </a:ext>
              </a:extLst>
            </p:cNvPr>
            <p:cNvSpPr/>
            <p:nvPr/>
          </p:nvSpPr>
          <p:spPr>
            <a:xfrm rot="2700000">
              <a:off x="2261086" y="2394865"/>
              <a:ext cx="104506" cy="104506"/>
            </a:xfrm>
            <a:prstGeom prst="rect">
              <a:avLst/>
            </a:prstGeom>
            <a:solidFill>
              <a:srgbClr val="16C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113B37D1-27D3-4F44-AA71-DA796B507622}"/>
                </a:ext>
              </a:extLst>
            </p:cNvPr>
            <p:cNvSpPr txBox="1"/>
            <p:nvPr/>
          </p:nvSpPr>
          <p:spPr>
            <a:xfrm>
              <a:off x="2413518" y="2247063"/>
              <a:ext cx="147668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b="0" i="0">
                  <a:solidFill>
                    <a:srgbClr val="033454"/>
                  </a:solidFill>
                  <a:effectLst/>
                  <a:latin typeface="+mj-lt"/>
                  <a:cs typeface="Arial" panose="020B0604020202020204" pitchFamily="34" charset="0"/>
                </a:rPr>
                <a:t>Modifiability</a:t>
              </a:r>
            </a:p>
          </p:txBody>
        </p:sp>
      </p:grpSp>
      <p:pic>
        <p:nvPicPr>
          <p:cNvPr id="119" name="Picture 118" descr="Diagram, engineering drawing&#10;&#10;Description automatically generated">
            <a:extLst>
              <a:ext uri="{FF2B5EF4-FFF2-40B4-BE49-F238E27FC236}">
                <a16:creationId xmlns:a16="http://schemas.microsoft.com/office/drawing/2014/main" id="{1B6DFE1A-17EE-4F22-B65D-D1342E9103C4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8708" y="3635849"/>
            <a:ext cx="3009388" cy="259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80374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1FA2CFD2-8CE8-4136-88DD-B9B0BA742535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7010" y="928302"/>
            <a:ext cx="521208" cy="489023"/>
          </a:xfrm>
          <a:prstGeom prst="ellipse">
            <a:avLst/>
          </a:prstGeom>
          <a:ln w="12700">
            <a:solidFill>
              <a:schemeClr val="bg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34994B2-5832-403F-AC03-30B35F77AC4C}"/>
              </a:ext>
            </a:extLst>
          </p:cNvPr>
          <p:cNvSpPr txBox="1"/>
          <p:nvPr/>
        </p:nvSpPr>
        <p:spPr>
          <a:xfrm>
            <a:off x="107045" y="1547995"/>
            <a:ext cx="9852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IT18001112</a:t>
            </a:r>
            <a:endParaRPr lang="en-US" sz="1400" b="1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7D5711-B7D8-4BF1-8A06-FA7688B0C199}"/>
              </a:ext>
            </a:extLst>
          </p:cNvPr>
          <p:cNvSpPr txBox="1"/>
          <p:nvPr/>
        </p:nvSpPr>
        <p:spPr>
          <a:xfrm>
            <a:off x="57736" y="1760382"/>
            <a:ext cx="110081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Tharaka</a:t>
            </a:r>
          </a:p>
          <a:p>
            <a:pPr algn="ctr"/>
            <a:r>
              <a:rPr lang="en-US"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W.C.M.K.</a:t>
            </a:r>
            <a:endParaRPr lang="en-US" sz="1100">
              <a:solidFill>
                <a:schemeClr val="bg1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26B66DB-30E5-4D3B-9B1F-3677B019E790}"/>
              </a:ext>
            </a:extLst>
          </p:cNvPr>
          <p:cNvCxnSpPr/>
          <p:nvPr/>
        </p:nvCxnSpPr>
        <p:spPr>
          <a:xfrm>
            <a:off x="127916" y="1523519"/>
            <a:ext cx="1002197" cy="0"/>
          </a:xfrm>
          <a:prstGeom prst="line">
            <a:avLst/>
          </a:prstGeom>
          <a:ln>
            <a:solidFill>
              <a:schemeClr val="bg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FB7663B-6CFD-4CDF-9E3D-521DA0A6A81C}"/>
              </a:ext>
            </a:extLst>
          </p:cNvPr>
          <p:cNvSpPr txBox="1"/>
          <p:nvPr/>
        </p:nvSpPr>
        <p:spPr>
          <a:xfrm>
            <a:off x="177575" y="5961926"/>
            <a:ext cx="86113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bg1"/>
                </a:solidFill>
                <a:latin typeface="Speak Pro" panose="020B0504020101020102" pitchFamily="34" charset="0"/>
              </a:rPr>
              <a:t>29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144F9A0-950A-4744-BC62-43DDCA9DBACF}"/>
              </a:ext>
            </a:extLst>
          </p:cNvPr>
          <p:cNvGrpSpPr/>
          <p:nvPr/>
        </p:nvGrpSpPr>
        <p:grpSpPr>
          <a:xfrm>
            <a:off x="1800323" y="334692"/>
            <a:ext cx="10515638" cy="609828"/>
            <a:chOff x="277091" y="249153"/>
            <a:chExt cx="10515638" cy="609828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8A05BD7-9BD8-42C5-9D09-B9B7A6C1EE47}"/>
                </a:ext>
              </a:extLst>
            </p:cNvPr>
            <p:cNvSpPr/>
            <p:nvPr/>
          </p:nvSpPr>
          <p:spPr>
            <a:xfrm>
              <a:off x="277091" y="267854"/>
              <a:ext cx="83128" cy="591127"/>
            </a:xfrm>
            <a:prstGeom prst="rect">
              <a:avLst/>
            </a:prstGeom>
            <a:solidFill>
              <a:srgbClr val="16C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6FE4250-4DF3-40A8-8003-CBF7B39AE13B}"/>
                </a:ext>
              </a:extLst>
            </p:cNvPr>
            <p:cNvSpPr txBox="1"/>
            <p:nvPr/>
          </p:nvSpPr>
          <p:spPr>
            <a:xfrm>
              <a:off x="480291" y="249153"/>
              <a:ext cx="1031243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3200" b="1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System, Software and Personnel Requirements </a:t>
              </a:r>
              <a:r>
                <a:rPr lang="en-GB" b="1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Contd.</a:t>
              </a:r>
              <a:endParaRPr lang="en-GB" sz="3200" b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ED76E730-6780-409C-9099-0B46682F1DFB}"/>
              </a:ext>
            </a:extLst>
          </p:cNvPr>
          <p:cNvGrpSpPr/>
          <p:nvPr/>
        </p:nvGrpSpPr>
        <p:grpSpPr>
          <a:xfrm>
            <a:off x="1755933" y="1447820"/>
            <a:ext cx="5058822" cy="461665"/>
            <a:chOff x="1796105" y="1584815"/>
            <a:chExt cx="5058822" cy="461665"/>
          </a:xfrm>
        </p:grpSpPr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22B8C8F9-60B2-4A0C-B363-8437FEE31A2D}"/>
                </a:ext>
              </a:extLst>
            </p:cNvPr>
            <p:cNvGrpSpPr/>
            <p:nvPr/>
          </p:nvGrpSpPr>
          <p:grpSpPr>
            <a:xfrm>
              <a:off x="1796105" y="1718666"/>
              <a:ext cx="193963" cy="193963"/>
              <a:chOff x="1796105" y="1718666"/>
              <a:chExt cx="193963" cy="193963"/>
            </a:xfrm>
          </p:grpSpPr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577F004E-09B0-41F2-9F87-68E9A178CD75}"/>
                  </a:ext>
                </a:extLst>
              </p:cNvPr>
              <p:cNvSpPr/>
              <p:nvPr/>
            </p:nvSpPr>
            <p:spPr>
              <a:xfrm rot="2700000">
                <a:off x="1840832" y="1763396"/>
                <a:ext cx="104506" cy="104506"/>
              </a:xfrm>
              <a:prstGeom prst="rect">
                <a:avLst/>
              </a:prstGeom>
              <a:solidFill>
                <a:srgbClr val="16C79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346B764F-BEF2-41A8-AA41-DB408341EC64}"/>
                  </a:ext>
                </a:extLst>
              </p:cNvPr>
              <p:cNvSpPr/>
              <p:nvPr/>
            </p:nvSpPr>
            <p:spPr>
              <a:xfrm rot="2700000">
                <a:off x="1796105" y="1718666"/>
                <a:ext cx="193963" cy="193963"/>
              </a:xfrm>
              <a:prstGeom prst="rect">
                <a:avLst/>
              </a:prstGeom>
              <a:noFill/>
              <a:ln w="381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D5112B38-14CB-4145-8457-B5080FDD6684}"/>
                </a:ext>
              </a:extLst>
            </p:cNvPr>
            <p:cNvSpPr txBox="1"/>
            <p:nvPr/>
          </p:nvSpPr>
          <p:spPr>
            <a:xfrm>
              <a:off x="2093495" y="1584815"/>
              <a:ext cx="476143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b="0" i="0">
                  <a:solidFill>
                    <a:srgbClr val="033454"/>
                  </a:solidFill>
                  <a:effectLst/>
                  <a:latin typeface="+mj-lt"/>
                  <a:cs typeface="Arial" panose="020B0604020202020204" pitchFamily="34" charset="0"/>
                </a:rPr>
                <a:t>Resource Personnel for Development</a:t>
              </a:r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05A285AE-AB93-4E97-8580-4189F1929C47}"/>
              </a:ext>
            </a:extLst>
          </p:cNvPr>
          <p:cNvGrpSpPr/>
          <p:nvPr/>
        </p:nvGrpSpPr>
        <p:grpSpPr>
          <a:xfrm>
            <a:off x="2134484" y="1940619"/>
            <a:ext cx="6526485" cy="400110"/>
            <a:chOff x="2261086" y="2247063"/>
            <a:chExt cx="6526485" cy="400110"/>
          </a:xfrm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A090963E-2711-446D-BBA9-DC11A722BB23}"/>
                </a:ext>
              </a:extLst>
            </p:cNvPr>
            <p:cNvSpPr/>
            <p:nvPr/>
          </p:nvSpPr>
          <p:spPr>
            <a:xfrm rot="2700000">
              <a:off x="2261086" y="2394865"/>
              <a:ext cx="104506" cy="104506"/>
            </a:xfrm>
            <a:prstGeom prst="rect">
              <a:avLst/>
            </a:prstGeom>
            <a:solidFill>
              <a:srgbClr val="16C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428200C1-01D1-470A-A977-532C041A0031}"/>
                </a:ext>
              </a:extLst>
            </p:cNvPr>
            <p:cNvSpPr txBox="1"/>
            <p:nvPr/>
          </p:nvSpPr>
          <p:spPr>
            <a:xfrm>
              <a:off x="2413518" y="2247063"/>
              <a:ext cx="637405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b="0" i="0">
                  <a:solidFill>
                    <a:srgbClr val="033454"/>
                  </a:solidFill>
                  <a:effectLst/>
                  <a:latin typeface="+mj-lt"/>
                  <a:cs typeface="Arial" panose="020B0604020202020204" pitchFamily="34" charset="0"/>
                </a:rPr>
                <a:t>Mr. Ranga Pushpakumara – Founder, CEO at Heladev Studios</a:t>
              </a:r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DA838321-93FF-4094-A41C-D846A93D0ED3}"/>
              </a:ext>
            </a:extLst>
          </p:cNvPr>
          <p:cNvGrpSpPr/>
          <p:nvPr/>
        </p:nvGrpSpPr>
        <p:grpSpPr>
          <a:xfrm>
            <a:off x="2134484" y="2325832"/>
            <a:ext cx="8366540" cy="400110"/>
            <a:chOff x="2261086" y="2247063"/>
            <a:chExt cx="8366540" cy="400110"/>
          </a:xfrm>
        </p:grpSpPr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CE7C2918-8088-4330-8D03-7D20E1D04FFE}"/>
                </a:ext>
              </a:extLst>
            </p:cNvPr>
            <p:cNvSpPr/>
            <p:nvPr/>
          </p:nvSpPr>
          <p:spPr>
            <a:xfrm rot="2700000">
              <a:off x="2261086" y="2394865"/>
              <a:ext cx="104506" cy="104506"/>
            </a:xfrm>
            <a:prstGeom prst="rect">
              <a:avLst/>
            </a:prstGeom>
            <a:solidFill>
              <a:srgbClr val="16C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5B31B0B5-0A66-46ED-B00F-78A01FCCCB7E}"/>
                </a:ext>
              </a:extLst>
            </p:cNvPr>
            <p:cNvSpPr txBox="1"/>
            <p:nvPr/>
          </p:nvSpPr>
          <p:spPr>
            <a:xfrm>
              <a:off x="2413518" y="2247063"/>
              <a:ext cx="821410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b="0" i="0">
                  <a:solidFill>
                    <a:srgbClr val="033454"/>
                  </a:solidFill>
                  <a:effectLst/>
                  <a:latin typeface="+mj-lt"/>
                  <a:cs typeface="Arial" panose="020B0604020202020204" pitchFamily="34" charset="0"/>
                </a:rPr>
                <a:t>Mr. Nilupul Senadheera – Senior Software Engineer at Layer 7 Innovations Inc. </a:t>
              </a:r>
            </a:p>
          </p:txBody>
        </p:sp>
      </p:grpSp>
      <p:pic>
        <p:nvPicPr>
          <p:cNvPr id="43" name="Picture 42" descr="Diagram, engineering drawing&#10;&#10;Description automatically generated">
            <a:extLst>
              <a:ext uri="{FF2B5EF4-FFF2-40B4-BE49-F238E27FC236}">
                <a16:creationId xmlns:a16="http://schemas.microsoft.com/office/drawing/2014/main" id="{39404D0F-D96E-4ACA-A692-EDA724351599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8708" y="3635849"/>
            <a:ext cx="3009388" cy="259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75443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1FA2CFD2-8CE8-4136-88DD-B9B0BA742535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7010" y="928302"/>
            <a:ext cx="521208" cy="489023"/>
          </a:xfrm>
          <a:prstGeom prst="ellipse">
            <a:avLst/>
          </a:prstGeom>
          <a:ln w="12700">
            <a:solidFill>
              <a:schemeClr val="bg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34994B2-5832-403F-AC03-30B35F77AC4C}"/>
              </a:ext>
            </a:extLst>
          </p:cNvPr>
          <p:cNvSpPr txBox="1"/>
          <p:nvPr/>
        </p:nvSpPr>
        <p:spPr>
          <a:xfrm>
            <a:off x="107045" y="1547995"/>
            <a:ext cx="9852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IT18001112</a:t>
            </a:r>
            <a:endParaRPr lang="en-US" sz="1400" b="1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7D5711-B7D8-4BF1-8A06-FA7688B0C199}"/>
              </a:ext>
            </a:extLst>
          </p:cNvPr>
          <p:cNvSpPr txBox="1"/>
          <p:nvPr/>
        </p:nvSpPr>
        <p:spPr>
          <a:xfrm>
            <a:off x="57736" y="1760382"/>
            <a:ext cx="110081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Tharaka</a:t>
            </a:r>
          </a:p>
          <a:p>
            <a:pPr algn="ctr"/>
            <a:r>
              <a:rPr lang="en-US"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W.C.M.K.</a:t>
            </a:r>
            <a:endParaRPr lang="en-US" sz="1100">
              <a:solidFill>
                <a:schemeClr val="bg1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26B66DB-30E5-4D3B-9B1F-3677B019E790}"/>
              </a:ext>
            </a:extLst>
          </p:cNvPr>
          <p:cNvCxnSpPr/>
          <p:nvPr/>
        </p:nvCxnSpPr>
        <p:spPr>
          <a:xfrm>
            <a:off x="127916" y="1523519"/>
            <a:ext cx="1002197" cy="0"/>
          </a:xfrm>
          <a:prstGeom prst="line">
            <a:avLst/>
          </a:prstGeom>
          <a:ln>
            <a:solidFill>
              <a:schemeClr val="bg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FB7663B-6CFD-4CDF-9E3D-521DA0A6A81C}"/>
              </a:ext>
            </a:extLst>
          </p:cNvPr>
          <p:cNvSpPr txBox="1"/>
          <p:nvPr/>
        </p:nvSpPr>
        <p:spPr>
          <a:xfrm>
            <a:off x="177575" y="5961926"/>
            <a:ext cx="86113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bg1"/>
                </a:solidFill>
                <a:latin typeface="Speak Pro" panose="020B0504020101020102" pitchFamily="34" charset="0"/>
              </a:rPr>
              <a:t>30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144F9A0-950A-4744-BC62-43DDCA9DBACF}"/>
              </a:ext>
            </a:extLst>
          </p:cNvPr>
          <p:cNvGrpSpPr/>
          <p:nvPr/>
        </p:nvGrpSpPr>
        <p:grpSpPr>
          <a:xfrm>
            <a:off x="1800323" y="334692"/>
            <a:ext cx="5665529" cy="609828"/>
            <a:chOff x="277091" y="249153"/>
            <a:chExt cx="5665529" cy="609828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8A05BD7-9BD8-42C5-9D09-B9B7A6C1EE47}"/>
                </a:ext>
              </a:extLst>
            </p:cNvPr>
            <p:cNvSpPr/>
            <p:nvPr/>
          </p:nvSpPr>
          <p:spPr>
            <a:xfrm>
              <a:off x="277091" y="267854"/>
              <a:ext cx="83128" cy="591127"/>
            </a:xfrm>
            <a:prstGeom prst="rect">
              <a:avLst/>
            </a:prstGeom>
            <a:solidFill>
              <a:srgbClr val="16C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6FE4250-4DF3-40A8-8003-CBF7B39AE13B}"/>
                </a:ext>
              </a:extLst>
            </p:cNvPr>
            <p:cNvSpPr txBox="1"/>
            <p:nvPr/>
          </p:nvSpPr>
          <p:spPr>
            <a:xfrm>
              <a:off x="480291" y="249153"/>
              <a:ext cx="546232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3200" b="1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Work Breakdown Structure</a:t>
              </a:r>
            </a:p>
          </p:txBody>
        </p:sp>
      </p:grpSp>
      <p:pic>
        <p:nvPicPr>
          <p:cNvPr id="35" name="Picture 34" descr="Table&#10;&#10;Description automatically generated">
            <a:extLst>
              <a:ext uri="{FF2B5EF4-FFF2-40B4-BE49-F238E27FC236}">
                <a16:creationId xmlns:a16="http://schemas.microsoft.com/office/drawing/2014/main" id="{51C182C5-7682-4E99-91F9-41519B6F349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1821"/>
          <a:stretch/>
        </p:blipFill>
        <p:spPr>
          <a:xfrm>
            <a:off x="2635196" y="944520"/>
            <a:ext cx="7933662" cy="5303904"/>
          </a:xfrm>
          <a:prstGeom prst="rect">
            <a:avLst/>
          </a:prstGeom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9219933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1FA2CFD2-8CE8-4136-88DD-B9B0BA742535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7010" y="928302"/>
            <a:ext cx="521208" cy="489023"/>
          </a:xfrm>
          <a:prstGeom prst="ellipse">
            <a:avLst/>
          </a:prstGeom>
          <a:ln w="12700">
            <a:solidFill>
              <a:schemeClr val="bg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34994B2-5832-403F-AC03-30B35F77AC4C}"/>
              </a:ext>
            </a:extLst>
          </p:cNvPr>
          <p:cNvSpPr txBox="1"/>
          <p:nvPr/>
        </p:nvSpPr>
        <p:spPr>
          <a:xfrm>
            <a:off x="107045" y="1547995"/>
            <a:ext cx="9852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IT18001112</a:t>
            </a:r>
            <a:endParaRPr lang="en-US" sz="1400" b="1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7D5711-B7D8-4BF1-8A06-FA7688B0C199}"/>
              </a:ext>
            </a:extLst>
          </p:cNvPr>
          <p:cNvSpPr txBox="1"/>
          <p:nvPr/>
        </p:nvSpPr>
        <p:spPr>
          <a:xfrm>
            <a:off x="57736" y="1760382"/>
            <a:ext cx="110081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Tharaka</a:t>
            </a:r>
          </a:p>
          <a:p>
            <a:pPr algn="ctr"/>
            <a:r>
              <a:rPr lang="en-US"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W.C.M.K.</a:t>
            </a:r>
            <a:endParaRPr lang="en-US" sz="1100">
              <a:solidFill>
                <a:schemeClr val="bg1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26B66DB-30E5-4D3B-9B1F-3677B019E790}"/>
              </a:ext>
            </a:extLst>
          </p:cNvPr>
          <p:cNvCxnSpPr/>
          <p:nvPr/>
        </p:nvCxnSpPr>
        <p:spPr>
          <a:xfrm>
            <a:off x="127916" y="1523519"/>
            <a:ext cx="1002197" cy="0"/>
          </a:xfrm>
          <a:prstGeom prst="line">
            <a:avLst/>
          </a:prstGeom>
          <a:ln>
            <a:solidFill>
              <a:schemeClr val="bg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FB7663B-6CFD-4CDF-9E3D-521DA0A6A81C}"/>
              </a:ext>
            </a:extLst>
          </p:cNvPr>
          <p:cNvSpPr txBox="1"/>
          <p:nvPr/>
        </p:nvSpPr>
        <p:spPr>
          <a:xfrm>
            <a:off x="177575" y="5961926"/>
            <a:ext cx="86113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bg1"/>
                </a:solidFill>
                <a:latin typeface="Speak Pro" panose="020B0504020101020102" pitchFamily="34" charset="0"/>
              </a:rPr>
              <a:t>31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144F9A0-950A-4744-BC62-43DDCA9DBACF}"/>
              </a:ext>
            </a:extLst>
          </p:cNvPr>
          <p:cNvGrpSpPr/>
          <p:nvPr/>
        </p:nvGrpSpPr>
        <p:grpSpPr>
          <a:xfrm>
            <a:off x="1800323" y="334692"/>
            <a:ext cx="2641688" cy="609828"/>
            <a:chOff x="277091" y="249153"/>
            <a:chExt cx="2641688" cy="609828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8A05BD7-9BD8-42C5-9D09-B9B7A6C1EE47}"/>
                </a:ext>
              </a:extLst>
            </p:cNvPr>
            <p:cNvSpPr/>
            <p:nvPr/>
          </p:nvSpPr>
          <p:spPr>
            <a:xfrm>
              <a:off x="277091" y="267854"/>
              <a:ext cx="83128" cy="591127"/>
            </a:xfrm>
            <a:prstGeom prst="rect">
              <a:avLst/>
            </a:prstGeom>
            <a:solidFill>
              <a:srgbClr val="16C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6FE4250-4DF3-40A8-8003-CBF7B39AE13B}"/>
                </a:ext>
              </a:extLst>
            </p:cNvPr>
            <p:cNvSpPr txBox="1"/>
            <p:nvPr/>
          </p:nvSpPr>
          <p:spPr>
            <a:xfrm>
              <a:off x="480291" y="249153"/>
              <a:ext cx="243848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3200" b="1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Gantt Chart</a:t>
              </a:r>
            </a:p>
          </p:txBody>
        </p:sp>
      </p:grpSp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4242A680-CB1B-420B-8BB2-7498F361EA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2567" y="1292699"/>
            <a:ext cx="10191646" cy="3698722"/>
          </a:xfrm>
          <a:prstGeom prst="rect">
            <a:avLst/>
          </a:prstGeom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90435822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1FA2CFD2-8CE8-4136-88DD-B9B0BA742535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7010" y="928302"/>
            <a:ext cx="521208" cy="489023"/>
          </a:xfrm>
          <a:prstGeom prst="ellipse">
            <a:avLst/>
          </a:prstGeom>
          <a:ln w="12700">
            <a:solidFill>
              <a:schemeClr val="bg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34994B2-5832-403F-AC03-30B35F77AC4C}"/>
              </a:ext>
            </a:extLst>
          </p:cNvPr>
          <p:cNvSpPr txBox="1"/>
          <p:nvPr/>
        </p:nvSpPr>
        <p:spPr>
          <a:xfrm>
            <a:off x="107045" y="1547995"/>
            <a:ext cx="9852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IT18001112</a:t>
            </a:r>
            <a:endParaRPr lang="en-US" sz="1400" b="1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7D5711-B7D8-4BF1-8A06-FA7688B0C199}"/>
              </a:ext>
            </a:extLst>
          </p:cNvPr>
          <p:cNvSpPr txBox="1"/>
          <p:nvPr/>
        </p:nvSpPr>
        <p:spPr>
          <a:xfrm>
            <a:off x="57736" y="1760382"/>
            <a:ext cx="110081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Tharaka</a:t>
            </a:r>
          </a:p>
          <a:p>
            <a:pPr algn="ctr"/>
            <a:r>
              <a:rPr lang="en-US"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W.C.M.K.</a:t>
            </a:r>
            <a:endParaRPr lang="en-US" sz="1100">
              <a:solidFill>
                <a:schemeClr val="bg1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26B66DB-30E5-4D3B-9B1F-3677B019E790}"/>
              </a:ext>
            </a:extLst>
          </p:cNvPr>
          <p:cNvCxnSpPr/>
          <p:nvPr/>
        </p:nvCxnSpPr>
        <p:spPr>
          <a:xfrm>
            <a:off x="127916" y="1523519"/>
            <a:ext cx="1002197" cy="0"/>
          </a:xfrm>
          <a:prstGeom prst="line">
            <a:avLst/>
          </a:prstGeom>
          <a:ln>
            <a:solidFill>
              <a:schemeClr val="bg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FB7663B-6CFD-4CDF-9E3D-521DA0A6A81C}"/>
              </a:ext>
            </a:extLst>
          </p:cNvPr>
          <p:cNvSpPr txBox="1"/>
          <p:nvPr/>
        </p:nvSpPr>
        <p:spPr>
          <a:xfrm>
            <a:off x="177575" y="5961926"/>
            <a:ext cx="86113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bg1"/>
                </a:solidFill>
                <a:latin typeface="Speak Pro" panose="020B0504020101020102" pitchFamily="34" charset="0"/>
              </a:rPr>
              <a:t>32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144F9A0-950A-4744-BC62-43DDCA9DBACF}"/>
              </a:ext>
            </a:extLst>
          </p:cNvPr>
          <p:cNvGrpSpPr/>
          <p:nvPr/>
        </p:nvGrpSpPr>
        <p:grpSpPr>
          <a:xfrm>
            <a:off x="1800323" y="334692"/>
            <a:ext cx="1798509" cy="609828"/>
            <a:chOff x="277091" y="249153"/>
            <a:chExt cx="1798509" cy="609828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8A05BD7-9BD8-42C5-9D09-B9B7A6C1EE47}"/>
                </a:ext>
              </a:extLst>
            </p:cNvPr>
            <p:cNvSpPr/>
            <p:nvPr/>
          </p:nvSpPr>
          <p:spPr>
            <a:xfrm>
              <a:off x="277091" y="267854"/>
              <a:ext cx="83128" cy="591127"/>
            </a:xfrm>
            <a:prstGeom prst="rect">
              <a:avLst/>
            </a:prstGeom>
            <a:solidFill>
              <a:srgbClr val="16C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6FE4250-4DF3-40A8-8003-CBF7B39AE13B}"/>
                </a:ext>
              </a:extLst>
            </p:cNvPr>
            <p:cNvSpPr txBox="1"/>
            <p:nvPr/>
          </p:nvSpPr>
          <p:spPr>
            <a:xfrm>
              <a:off x="480291" y="249153"/>
              <a:ext cx="159530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3200" b="1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Budget</a:t>
              </a:r>
            </a:p>
          </p:txBody>
        </p:sp>
      </p:grp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0ACE87F1-3329-4293-A542-4A6BDBF14D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0954906"/>
              </p:ext>
            </p:extLst>
          </p:nvPr>
        </p:nvGraphicFramePr>
        <p:xfrm>
          <a:off x="1800323" y="1301574"/>
          <a:ext cx="7441332" cy="2577954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2480444">
                  <a:extLst>
                    <a:ext uri="{9D8B030D-6E8A-4147-A177-3AD203B41FA5}">
                      <a16:colId xmlns:a16="http://schemas.microsoft.com/office/drawing/2014/main" val="2628476451"/>
                    </a:ext>
                  </a:extLst>
                </a:gridCol>
                <a:gridCol w="2480444">
                  <a:extLst>
                    <a:ext uri="{9D8B030D-6E8A-4147-A177-3AD203B41FA5}">
                      <a16:colId xmlns:a16="http://schemas.microsoft.com/office/drawing/2014/main" val="3252466137"/>
                    </a:ext>
                  </a:extLst>
                </a:gridCol>
                <a:gridCol w="2480444">
                  <a:extLst>
                    <a:ext uri="{9D8B030D-6E8A-4147-A177-3AD203B41FA5}">
                      <a16:colId xmlns:a16="http://schemas.microsoft.com/office/drawing/2014/main" val="3514084526"/>
                    </a:ext>
                  </a:extLst>
                </a:gridCol>
              </a:tblGrid>
              <a:tr h="637845">
                <a:tc>
                  <a:txBody>
                    <a:bodyPr/>
                    <a:lstStyle/>
                    <a:p>
                      <a:r>
                        <a:rPr lang="en-US"/>
                        <a:t>Component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Amount (USD)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Amount (LKR)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0227621"/>
                  </a:ext>
                </a:extLst>
              </a:tr>
              <a:tr h="646703">
                <a:tc>
                  <a:txBody>
                    <a:bodyPr/>
                    <a:lstStyle/>
                    <a:p>
                      <a:r>
                        <a:rPr lang="en-US"/>
                        <a:t>AWS Cloud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endParaRPr lang="en-US" sz="1800" kern="1200">
                        <a:solidFill>
                          <a:schemeClr val="dk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3,920</a:t>
                      </a:r>
                      <a:endParaRPr lang="en-US" sz="1800" kern="1200">
                        <a:solidFill>
                          <a:schemeClr val="dk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4605126"/>
                  </a:ext>
                </a:extLst>
              </a:tr>
              <a:tr h="646703">
                <a:tc>
                  <a:txBody>
                    <a:bodyPr/>
                    <a:lstStyle/>
                    <a:p>
                      <a:r>
                        <a:rPr lang="en-US"/>
                        <a:t>Internet Cost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10.21</a:t>
                      </a:r>
                      <a:endParaRPr lang="en-US" sz="1800" kern="1200">
                        <a:solidFill>
                          <a:schemeClr val="dk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2000</a:t>
                      </a:r>
                      <a:endParaRPr lang="en-US" sz="1800" kern="1200">
                        <a:solidFill>
                          <a:schemeClr val="dk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6515127"/>
                  </a:ext>
                </a:extLst>
              </a:tr>
              <a:tr h="646703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Total</a:t>
                      </a:r>
                      <a:r>
                        <a:rPr lang="en-US" baseline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 Cost</a:t>
                      </a:r>
                      <a:endParaRPr lang="en-US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30.21</a:t>
                      </a:r>
                      <a:endParaRPr lang="en-US" sz="1800" kern="120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5920</a:t>
                      </a:r>
                      <a:endParaRPr lang="en-US" sz="1800" kern="120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2927060"/>
                  </a:ext>
                </a:extLst>
              </a:tr>
            </a:tbl>
          </a:graphicData>
        </a:graphic>
      </p:graphicFrame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19E1CC26-F0DB-40BB-8C9A-E6FD468144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3818" y="3879528"/>
            <a:ext cx="3199883" cy="2082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12955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1FA2CFD2-8CE8-4136-88DD-B9B0BA742535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7010" y="928302"/>
            <a:ext cx="521208" cy="489023"/>
          </a:xfrm>
          <a:prstGeom prst="ellipse">
            <a:avLst/>
          </a:prstGeom>
          <a:ln w="12700">
            <a:solidFill>
              <a:schemeClr val="bg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34994B2-5832-403F-AC03-30B35F77AC4C}"/>
              </a:ext>
            </a:extLst>
          </p:cNvPr>
          <p:cNvSpPr txBox="1"/>
          <p:nvPr/>
        </p:nvSpPr>
        <p:spPr>
          <a:xfrm>
            <a:off x="107045" y="1547995"/>
            <a:ext cx="9852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IT18001112</a:t>
            </a:r>
            <a:endParaRPr lang="en-US" sz="1400" b="1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7D5711-B7D8-4BF1-8A06-FA7688B0C199}"/>
              </a:ext>
            </a:extLst>
          </p:cNvPr>
          <p:cNvSpPr txBox="1"/>
          <p:nvPr/>
        </p:nvSpPr>
        <p:spPr>
          <a:xfrm>
            <a:off x="57736" y="1760382"/>
            <a:ext cx="110081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Tharaka</a:t>
            </a:r>
          </a:p>
          <a:p>
            <a:pPr algn="ctr"/>
            <a:r>
              <a:rPr lang="en-US"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W.C.M.K.</a:t>
            </a:r>
            <a:endParaRPr lang="en-US" sz="1100">
              <a:solidFill>
                <a:schemeClr val="bg1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26B66DB-30E5-4D3B-9B1F-3677B019E790}"/>
              </a:ext>
            </a:extLst>
          </p:cNvPr>
          <p:cNvCxnSpPr/>
          <p:nvPr/>
        </p:nvCxnSpPr>
        <p:spPr>
          <a:xfrm>
            <a:off x="127916" y="1523519"/>
            <a:ext cx="1002197" cy="0"/>
          </a:xfrm>
          <a:prstGeom prst="line">
            <a:avLst/>
          </a:prstGeom>
          <a:ln>
            <a:solidFill>
              <a:schemeClr val="bg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FB7663B-6CFD-4CDF-9E3D-521DA0A6A81C}"/>
              </a:ext>
            </a:extLst>
          </p:cNvPr>
          <p:cNvSpPr txBox="1"/>
          <p:nvPr/>
        </p:nvSpPr>
        <p:spPr>
          <a:xfrm>
            <a:off x="177575" y="5961926"/>
            <a:ext cx="86113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bg1"/>
                </a:solidFill>
                <a:latin typeface="Speak Pro" panose="020B0504020101020102" pitchFamily="34" charset="0"/>
              </a:rPr>
              <a:t>33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144F9A0-950A-4744-BC62-43DDCA9DBACF}"/>
              </a:ext>
            </a:extLst>
          </p:cNvPr>
          <p:cNvGrpSpPr/>
          <p:nvPr/>
        </p:nvGrpSpPr>
        <p:grpSpPr>
          <a:xfrm>
            <a:off x="1800323" y="334692"/>
            <a:ext cx="2596804" cy="609828"/>
            <a:chOff x="277091" y="249153"/>
            <a:chExt cx="2596804" cy="609828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8A05BD7-9BD8-42C5-9D09-B9B7A6C1EE47}"/>
                </a:ext>
              </a:extLst>
            </p:cNvPr>
            <p:cNvSpPr/>
            <p:nvPr/>
          </p:nvSpPr>
          <p:spPr>
            <a:xfrm>
              <a:off x="277091" y="267854"/>
              <a:ext cx="83128" cy="591127"/>
            </a:xfrm>
            <a:prstGeom prst="rect">
              <a:avLst/>
            </a:prstGeom>
            <a:solidFill>
              <a:srgbClr val="16C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6FE4250-4DF3-40A8-8003-CBF7B39AE13B}"/>
                </a:ext>
              </a:extLst>
            </p:cNvPr>
            <p:cNvSpPr txBox="1"/>
            <p:nvPr/>
          </p:nvSpPr>
          <p:spPr>
            <a:xfrm>
              <a:off x="480291" y="249153"/>
              <a:ext cx="239360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3200" b="1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References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7606226F-92BD-4ADF-98E1-BBD59ABA7A15}"/>
              </a:ext>
            </a:extLst>
          </p:cNvPr>
          <p:cNvSpPr txBox="1"/>
          <p:nvPr/>
        </p:nvSpPr>
        <p:spPr>
          <a:xfrm>
            <a:off x="1697427" y="1857777"/>
            <a:ext cx="737541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0" i="0">
                <a:solidFill>
                  <a:srgbClr val="000000"/>
                </a:solidFill>
                <a:effectLst/>
                <a:latin typeface="+mj-lt"/>
                <a:cs typeface="Arial" panose="020B0604020202020204" pitchFamily="34" charset="0"/>
              </a:rPr>
              <a:t>[2] M. Laal and S. M. </a:t>
            </a:r>
            <a:r>
              <a:rPr lang="en-GB" b="0" i="0" err="1">
                <a:solidFill>
                  <a:srgbClr val="000000"/>
                </a:solidFill>
                <a:effectLst/>
                <a:latin typeface="+mj-lt"/>
                <a:cs typeface="Arial" panose="020B0604020202020204" pitchFamily="34" charset="0"/>
              </a:rPr>
              <a:t>Ghodsi</a:t>
            </a:r>
            <a:r>
              <a:rPr lang="en-GB" b="0" i="0">
                <a:solidFill>
                  <a:srgbClr val="000000"/>
                </a:solidFill>
                <a:effectLst/>
                <a:latin typeface="+mj-lt"/>
                <a:cs typeface="Arial" panose="020B0604020202020204" pitchFamily="34" charset="0"/>
              </a:rPr>
              <a:t>, "Benefits of collaborative learning," in Procedia -</a:t>
            </a:r>
          </a:p>
          <a:p>
            <a:r>
              <a:rPr lang="en-GB" b="0" i="0">
                <a:solidFill>
                  <a:srgbClr val="000000"/>
                </a:solidFill>
                <a:effectLst/>
                <a:latin typeface="+mj-lt"/>
                <a:cs typeface="Arial" panose="020B0604020202020204" pitchFamily="34" charset="0"/>
              </a:rPr>
              <a:t>Social and </a:t>
            </a:r>
            <a:r>
              <a:rPr lang="en-GB" b="0" i="0" err="1">
                <a:solidFill>
                  <a:srgbClr val="000000"/>
                </a:solidFill>
                <a:effectLst/>
                <a:latin typeface="+mj-lt"/>
                <a:cs typeface="Arial" panose="020B0604020202020204" pitchFamily="34" charset="0"/>
              </a:rPr>
              <a:t>Behavioral</a:t>
            </a:r>
            <a:r>
              <a:rPr lang="en-GB" b="0" i="0">
                <a:solidFill>
                  <a:srgbClr val="000000"/>
                </a:solidFill>
                <a:effectLst/>
                <a:latin typeface="+mj-lt"/>
                <a:cs typeface="Arial" panose="020B0604020202020204" pitchFamily="34" charset="0"/>
              </a:rPr>
              <a:t> Sciences, Jan. 2012, vol. 31, pp. 486–490, </a:t>
            </a:r>
            <a:r>
              <a:rPr lang="en-GB" b="0" i="0" err="1">
                <a:solidFill>
                  <a:srgbClr val="000000"/>
                </a:solidFill>
                <a:effectLst/>
                <a:latin typeface="+mj-lt"/>
                <a:cs typeface="Arial" panose="020B0604020202020204" pitchFamily="34" charset="0"/>
              </a:rPr>
              <a:t>doi</a:t>
            </a:r>
            <a:r>
              <a:rPr lang="en-GB" b="0" i="0">
                <a:solidFill>
                  <a:srgbClr val="000000"/>
                </a:solidFill>
                <a:effectLst/>
                <a:latin typeface="+mj-lt"/>
                <a:cs typeface="Arial" panose="020B0604020202020204" pitchFamily="34" charset="0"/>
              </a:rPr>
              <a:t>:</a:t>
            </a:r>
          </a:p>
          <a:p>
            <a:r>
              <a:rPr lang="en-GB" b="0" i="0">
                <a:solidFill>
                  <a:srgbClr val="000000"/>
                </a:solidFill>
                <a:effectLst/>
                <a:latin typeface="+mj-lt"/>
                <a:cs typeface="Arial" panose="020B0604020202020204" pitchFamily="34" charset="0"/>
              </a:rPr>
              <a:t>10.1016/j.sbspro.2011.12.091.</a:t>
            </a:r>
            <a:endParaRPr lang="en-US">
              <a:latin typeface="+mj-lt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F88CC1C-E3AB-4BAB-9004-19282AD3B531}"/>
              </a:ext>
            </a:extLst>
          </p:cNvPr>
          <p:cNvSpPr txBox="1"/>
          <p:nvPr/>
        </p:nvSpPr>
        <p:spPr>
          <a:xfrm>
            <a:off x="1697427" y="3939011"/>
            <a:ext cx="794082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0" i="0">
                <a:solidFill>
                  <a:srgbClr val="000000"/>
                </a:solidFill>
                <a:effectLst/>
                <a:latin typeface="+mj-lt"/>
                <a:cs typeface="Arial" panose="020B0604020202020204" pitchFamily="34" charset="0"/>
              </a:rPr>
              <a:t>[4] N. H. S. England, "10 stress busters," 2018. [Online]. Available:</a:t>
            </a:r>
          </a:p>
          <a:p>
            <a:r>
              <a:rPr lang="en-GB" b="0" i="0">
                <a:solidFill>
                  <a:srgbClr val="000000"/>
                </a:solidFill>
                <a:effectLst/>
                <a:latin typeface="+mj-lt"/>
                <a:cs typeface="Arial" panose="020B0604020202020204" pitchFamily="34" charset="0"/>
              </a:rPr>
              <a:t>https://www.nhs.uk/conditions/stress-anxiety-depression/reduce-stress/. [Accessed</a:t>
            </a:r>
          </a:p>
          <a:p>
            <a:r>
              <a:rPr lang="en-GB" b="0" i="0">
                <a:solidFill>
                  <a:srgbClr val="000000"/>
                </a:solidFill>
                <a:effectLst/>
                <a:latin typeface="+mj-lt"/>
                <a:cs typeface="Arial" panose="020B0604020202020204" pitchFamily="34" charset="0"/>
              </a:rPr>
              <a:t>Jan. 06, 2021].</a:t>
            </a:r>
            <a:endParaRPr lang="en-US">
              <a:latin typeface="+mj-lt"/>
              <a:cs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37A3F16-3602-4537-AA4F-C8376E26CF2E}"/>
              </a:ext>
            </a:extLst>
          </p:cNvPr>
          <p:cNvSpPr txBox="1"/>
          <p:nvPr/>
        </p:nvSpPr>
        <p:spPr>
          <a:xfrm>
            <a:off x="1697427" y="1094159"/>
            <a:ext cx="79981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0" i="0">
                <a:solidFill>
                  <a:srgbClr val="000000"/>
                </a:solidFill>
                <a:effectLst/>
                <a:latin typeface="+mj-lt"/>
                <a:cs typeface="Arial" panose="020B0604020202020204" pitchFamily="34" charset="0"/>
              </a:rPr>
              <a:t>[1] </a:t>
            </a:r>
            <a:r>
              <a:rPr lang="en-GB" b="0" i="0" err="1">
                <a:solidFill>
                  <a:srgbClr val="000000"/>
                </a:solidFill>
                <a:effectLst/>
                <a:latin typeface="+mj-lt"/>
                <a:cs typeface="Arial" panose="020B0604020202020204" pitchFamily="34" charset="0"/>
              </a:rPr>
              <a:t>A.Sfard</a:t>
            </a:r>
            <a:r>
              <a:rPr lang="en-GB" b="0" i="0">
                <a:solidFill>
                  <a:srgbClr val="000000"/>
                </a:solidFill>
                <a:effectLst/>
                <a:latin typeface="+mj-lt"/>
                <a:cs typeface="Arial" panose="020B0604020202020204" pitchFamily="34" charset="0"/>
              </a:rPr>
              <a:t>, “On Two Metaphors for Learning and the Dangers of Choosing Just One,”</a:t>
            </a:r>
          </a:p>
          <a:p>
            <a:r>
              <a:rPr lang="en-GB" b="0" i="0">
                <a:solidFill>
                  <a:srgbClr val="000000"/>
                </a:solidFill>
                <a:effectLst/>
                <a:latin typeface="+mj-lt"/>
                <a:cs typeface="Arial" panose="020B0604020202020204" pitchFamily="34" charset="0"/>
              </a:rPr>
              <a:t>Educ. Res., vol. 27, no. 2, p. 4, 1998, </a:t>
            </a:r>
            <a:r>
              <a:rPr lang="en-GB" b="0" i="0" err="1">
                <a:solidFill>
                  <a:srgbClr val="000000"/>
                </a:solidFill>
                <a:effectLst/>
                <a:latin typeface="+mj-lt"/>
                <a:cs typeface="Arial" panose="020B0604020202020204" pitchFamily="34" charset="0"/>
              </a:rPr>
              <a:t>doi</a:t>
            </a:r>
            <a:r>
              <a:rPr lang="en-GB" b="0" i="0">
                <a:solidFill>
                  <a:srgbClr val="000000"/>
                </a:solidFill>
                <a:effectLst/>
                <a:latin typeface="+mj-lt"/>
                <a:cs typeface="Arial" panose="020B0604020202020204" pitchFamily="34" charset="0"/>
              </a:rPr>
              <a:t>: 10.2307/1176193.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2979C67-0B78-425E-8EB9-EB7C937EF277}"/>
              </a:ext>
            </a:extLst>
          </p:cNvPr>
          <p:cNvSpPr txBox="1"/>
          <p:nvPr/>
        </p:nvSpPr>
        <p:spPr>
          <a:xfrm>
            <a:off x="1697427" y="2898394"/>
            <a:ext cx="779046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0" i="0">
                <a:solidFill>
                  <a:srgbClr val="000000"/>
                </a:solidFill>
                <a:effectLst/>
                <a:latin typeface="+mj-lt"/>
                <a:cs typeface="Arial" panose="020B0604020202020204" pitchFamily="34" charset="0"/>
              </a:rPr>
              <a:t>[3] "10 Biggest Disadvantages of E-Learning | E-Student", E-student.org, 2019.</a:t>
            </a:r>
          </a:p>
          <a:p>
            <a:r>
              <a:rPr lang="en-GB" b="0" i="0">
                <a:solidFill>
                  <a:srgbClr val="000000"/>
                </a:solidFill>
                <a:effectLst/>
                <a:latin typeface="+mj-lt"/>
                <a:cs typeface="Arial" panose="020B0604020202020204" pitchFamily="34" charset="0"/>
              </a:rPr>
              <a:t>[Online]. Available: https://e-student.org/disadvantages-of-e-learning/. [Accessed:</a:t>
            </a:r>
          </a:p>
          <a:p>
            <a:r>
              <a:rPr lang="en-GB" b="0" i="0">
                <a:solidFill>
                  <a:srgbClr val="000000"/>
                </a:solidFill>
                <a:effectLst/>
                <a:latin typeface="+mj-lt"/>
                <a:cs typeface="Arial" panose="020B0604020202020204" pitchFamily="34" charset="0"/>
              </a:rPr>
              <a:t>26- Feb- 2021]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8A481FC-5EFC-426A-935F-F41AFABB5BEA}"/>
              </a:ext>
            </a:extLst>
          </p:cNvPr>
          <p:cNvSpPr txBox="1"/>
          <p:nvPr/>
        </p:nvSpPr>
        <p:spPr>
          <a:xfrm>
            <a:off x="1697427" y="4979628"/>
            <a:ext cx="760830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0" i="0">
                <a:solidFill>
                  <a:srgbClr val="000000"/>
                </a:solidFill>
                <a:effectLst/>
                <a:latin typeface="+mj-lt"/>
                <a:cs typeface="Arial" panose="020B0604020202020204" pitchFamily="34" charset="0"/>
              </a:rPr>
              <a:t>[5] S. Lim, D. Coetzee, B. Hartmann, A. Fox, and M. A. Hearst, "Initial experiences</a:t>
            </a:r>
          </a:p>
          <a:p>
            <a:r>
              <a:rPr lang="en-GB" b="0" i="0">
                <a:solidFill>
                  <a:srgbClr val="000000"/>
                </a:solidFill>
                <a:effectLst/>
                <a:latin typeface="+mj-lt"/>
                <a:cs typeface="Arial" panose="020B0604020202020204" pitchFamily="34" charset="0"/>
              </a:rPr>
              <a:t>with small group discussions in MOOCs," L@S 2014 - Proc. 1st ACM Conf. Learn.</a:t>
            </a:r>
          </a:p>
          <a:p>
            <a:r>
              <a:rPr lang="en-GB" b="0" i="0">
                <a:solidFill>
                  <a:srgbClr val="000000"/>
                </a:solidFill>
                <a:effectLst/>
                <a:latin typeface="+mj-lt"/>
                <a:cs typeface="Arial" panose="020B0604020202020204" pitchFamily="34" charset="0"/>
              </a:rPr>
              <a:t>Scale, pp. 151–152, 2014, </a:t>
            </a:r>
            <a:r>
              <a:rPr lang="en-GB" b="0" i="0" err="1">
                <a:solidFill>
                  <a:srgbClr val="000000"/>
                </a:solidFill>
                <a:effectLst/>
                <a:latin typeface="+mj-lt"/>
                <a:cs typeface="Arial" panose="020B0604020202020204" pitchFamily="34" charset="0"/>
              </a:rPr>
              <a:t>doi</a:t>
            </a:r>
            <a:r>
              <a:rPr lang="en-GB" b="0" i="0">
                <a:solidFill>
                  <a:srgbClr val="000000"/>
                </a:solidFill>
                <a:effectLst/>
                <a:latin typeface="+mj-lt"/>
                <a:cs typeface="Arial" panose="020B0604020202020204" pitchFamily="34" charset="0"/>
              </a:rPr>
              <a:t>: 10.1145/2556325.2567854.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F541922-0304-4AF2-9CFA-947AE3B01F40}"/>
              </a:ext>
            </a:extLst>
          </p:cNvPr>
          <p:cNvSpPr txBox="1"/>
          <p:nvPr/>
        </p:nvSpPr>
        <p:spPr>
          <a:xfrm>
            <a:off x="1697427" y="6020243"/>
            <a:ext cx="76290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0" i="0">
                <a:solidFill>
                  <a:srgbClr val="000000"/>
                </a:solidFill>
                <a:effectLst/>
                <a:latin typeface="+mj-lt"/>
                <a:cs typeface="Arial" panose="020B0604020202020204" pitchFamily="34" charset="0"/>
              </a:rPr>
              <a:t>[6] D. Coetzee, A. Fox, M. A. Hearst, and B. Hartmann, "Chatrooms in MOOCs: All</a:t>
            </a:r>
          </a:p>
          <a:p>
            <a:r>
              <a:rPr lang="en-GB" b="0" i="0">
                <a:solidFill>
                  <a:srgbClr val="000000"/>
                </a:solidFill>
                <a:effectLst/>
                <a:latin typeface="+mj-lt"/>
                <a:cs typeface="Arial" panose="020B0604020202020204" pitchFamily="34" charset="0"/>
              </a:rPr>
              <a:t>talk and no action," 2014, </a:t>
            </a:r>
            <a:r>
              <a:rPr lang="en-GB" b="0" i="0" err="1">
                <a:solidFill>
                  <a:srgbClr val="000000"/>
                </a:solidFill>
                <a:effectLst/>
                <a:latin typeface="+mj-lt"/>
                <a:cs typeface="Arial" panose="020B0604020202020204" pitchFamily="34" charset="0"/>
              </a:rPr>
              <a:t>doi</a:t>
            </a:r>
            <a:r>
              <a:rPr lang="en-GB" b="0" i="0">
                <a:solidFill>
                  <a:srgbClr val="000000"/>
                </a:solidFill>
                <a:effectLst/>
                <a:latin typeface="+mj-lt"/>
                <a:cs typeface="Arial" panose="020B0604020202020204" pitchFamily="34" charset="0"/>
              </a:rPr>
              <a:t>: 10.1145/2556325.2566242.</a:t>
            </a:r>
            <a:endParaRPr lang="en-US">
              <a:latin typeface="+mj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410110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4C6736FA-92CE-4BD9-B8F0-3AFB341695F9}"/>
              </a:ext>
            </a:extLst>
          </p:cNvPr>
          <p:cNvGrpSpPr/>
          <p:nvPr/>
        </p:nvGrpSpPr>
        <p:grpSpPr>
          <a:xfrm>
            <a:off x="1393462" y="3429000"/>
            <a:ext cx="10290900" cy="1200329"/>
            <a:chOff x="210416" y="281555"/>
            <a:chExt cx="10290900" cy="1200329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65C5724-336E-46D5-8A36-155E651C21BF}"/>
                </a:ext>
              </a:extLst>
            </p:cNvPr>
            <p:cNvSpPr/>
            <p:nvPr/>
          </p:nvSpPr>
          <p:spPr>
            <a:xfrm>
              <a:off x="210416" y="281555"/>
              <a:ext cx="83128" cy="591127"/>
            </a:xfrm>
            <a:prstGeom prst="rect">
              <a:avLst/>
            </a:prstGeom>
            <a:solidFill>
              <a:srgbClr val="16C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BCA11ED-0254-4219-A3E2-B354A875CAFC}"/>
                </a:ext>
              </a:extLst>
            </p:cNvPr>
            <p:cNvSpPr txBox="1"/>
            <p:nvPr/>
          </p:nvSpPr>
          <p:spPr>
            <a:xfrm>
              <a:off x="436419" y="281555"/>
              <a:ext cx="10064897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Providing a near-real time, simulated student behavioral view of the students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20EF4C85-C040-4438-BE6D-8C3AF217C10C}"/>
              </a:ext>
            </a:extLst>
          </p:cNvPr>
          <p:cNvSpPr txBox="1"/>
          <p:nvPr/>
        </p:nvSpPr>
        <p:spPr>
          <a:xfrm>
            <a:off x="3164749" y="842810"/>
            <a:ext cx="586250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>
                <a:solidFill>
                  <a:srgbClr val="0334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 OBJECTIVE - 03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9B42B8-9838-410C-ACE1-124B47E115FC}"/>
              </a:ext>
            </a:extLst>
          </p:cNvPr>
          <p:cNvSpPr txBox="1"/>
          <p:nvPr/>
        </p:nvSpPr>
        <p:spPr>
          <a:xfrm>
            <a:off x="177575" y="5961926"/>
            <a:ext cx="86113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bg1"/>
                </a:solidFill>
                <a:latin typeface="Speak Pro" panose="020B0504020101020102" pitchFamily="34" charset="0"/>
              </a:rPr>
              <a:t>34</a:t>
            </a:r>
          </a:p>
        </p:txBody>
      </p:sp>
    </p:spTree>
    <p:extLst>
      <p:ext uri="{BB962C8B-B14F-4D97-AF65-F5344CB8AC3E}">
        <p14:creationId xmlns:p14="http://schemas.microsoft.com/office/powerpoint/2010/main" val="383058863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F4430D0-CD5C-4A51-A22E-A13BD8FEB3A1}"/>
              </a:ext>
            </a:extLst>
          </p:cNvPr>
          <p:cNvSpPr txBox="1"/>
          <p:nvPr/>
        </p:nvSpPr>
        <p:spPr>
          <a:xfrm>
            <a:off x="5689600" y="2255960"/>
            <a:ext cx="38779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>
                <a:solidFill>
                  <a:srgbClr val="0334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IT18009132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7B7B0B-B476-4719-B146-42405B81E042}"/>
              </a:ext>
            </a:extLst>
          </p:cNvPr>
          <p:cNvSpPr txBox="1"/>
          <p:nvPr/>
        </p:nvSpPr>
        <p:spPr>
          <a:xfrm>
            <a:off x="5689600" y="3077444"/>
            <a:ext cx="385394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rgbClr val="0334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Dilanka R.M.T.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8BE4ED-A752-4B45-8EBD-6A36935E5811}"/>
              </a:ext>
            </a:extLst>
          </p:cNvPr>
          <p:cNvSpPr txBox="1"/>
          <p:nvPr/>
        </p:nvSpPr>
        <p:spPr>
          <a:xfrm>
            <a:off x="5689600" y="3847156"/>
            <a:ext cx="53201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0334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B.Sc. (Hons) Degree in Information Technology Specialization in Software Engineering</a:t>
            </a:r>
          </a:p>
        </p:txBody>
      </p:sp>
      <p:pic>
        <p:nvPicPr>
          <p:cNvPr id="8" name="Picture 7" descr="A person wearing a tie&#10;&#10;Description automatically generated with medium confidence">
            <a:extLst>
              <a:ext uri="{FF2B5EF4-FFF2-40B4-BE49-F238E27FC236}">
                <a16:creationId xmlns:a16="http://schemas.microsoft.com/office/drawing/2014/main" id="{6CC608B2-8653-46AC-A065-E95866A479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64" b="4568"/>
          <a:stretch/>
        </p:blipFill>
        <p:spPr>
          <a:xfrm>
            <a:off x="1808986" y="2232668"/>
            <a:ext cx="2079522" cy="239474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9E5F6F3-A884-4917-9E26-2BF4FF578048}"/>
              </a:ext>
            </a:extLst>
          </p:cNvPr>
          <p:cNvSpPr txBox="1"/>
          <p:nvPr/>
        </p:nvSpPr>
        <p:spPr>
          <a:xfrm>
            <a:off x="177575" y="5961926"/>
            <a:ext cx="86113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bg1"/>
                </a:solidFill>
                <a:latin typeface="Speak Pro" panose="020B0504020101020102" pitchFamily="34" charset="0"/>
              </a:rPr>
              <a:t>35</a:t>
            </a:r>
          </a:p>
        </p:txBody>
      </p:sp>
    </p:spTree>
    <p:extLst>
      <p:ext uri="{BB962C8B-B14F-4D97-AF65-F5344CB8AC3E}">
        <p14:creationId xmlns:p14="http://schemas.microsoft.com/office/powerpoint/2010/main" val="199452349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1FA2CFD2-8CE8-4136-88DD-B9B0BA7425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40" b="2940"/>
          <a:stretch/>
        </p:blipFill>
        <p:spPr>
          <a:xfrm>
            <a:off x="347010" y="895352"/>
            <a:ext cx="521208" cy="521974"/>
          </a:xfrm>
          <a:prstGeom prst="ellipse">
            <a:avLst/>
          </a:prstGeom>
          <a:ln w="12700">
            <a:solidFill>
              <a:schemeClr val="bg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34994B2-5832-403F-AC03-30B35F77AC4C}"/>
              </a:ext>
            </a:extLst>
          </p:cNvPr>
          <p:cNvSpPr txBox="1"/>
          <p:nvPr/>
        </p:nvSpPr>
        <p:spPr>
          <a:xfrm>
            <a:off x="107045" y="1547995"/>
            <a:ext cx="10021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IT18009132</a:t>
            </a:r>
            <a:endParaRPr lang="en-US" sz="1400" b="1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7D5711-B7D8-4BF1-8A06-FA7688B0C199}"/>
              </a:ext>
            </a:extLst>
          </p:cNvPr>
          <p:cNvSpPr txBox="1"/>
          <p:nvPr/>
        </p:nvSpPr>
        <p:spPr>
          <a:xfrm>
            <a:off x="57736" y="1760382"/>
            <a:ext cx="110081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Dilanka R.M.T.</a:t>
            </a:r>
            <a:endParaRPr lang="en-US" sz="1100">
              <a:solidFill>
                <a:schemeClr val="bg1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26B66DB-30E5-4D3B-9B1F-3677B019E790}"/>
              </a:ext>
            </a:extLst>
          </p:cNvPr>
          <p:cNvCxnSpPr/>
          <p:nvPr/>
        </p:nvCxnSpPr>
        <p:spPr>
          <a:xfrm>
            <a:off x="127916" y="1523519"/>
            <a:ext cx="1002197" cy="0"/>
          </a:xfrm>
          <a:prstGeom prst="line">
            <a:avLst/>
          </a:prstGeom>
          <a:ln>
            <a:solidFill>
              <a:schemeClr val="bg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FB7663B-6CFD-4CDF-9E3D-521DA0A6A81C}"/>
              </a:ext>
            </a:extLst>
          </p:cNvPr>
          <p:cNvSpPr txBox="1"/>
          <p:nvPr/>
        </p:nvSpPr>
        <p:spPr>
          <a:xfrm>
            <a:off x="177575" y="5961926"/>
            <a:ext cx="86113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bg1"/>
                </a:solidFill>
                <a:latin typeface="Speak Pro" panose="020B0504020101020102" pitchFamily="34" charset="0"/>
              </a:rPr>
              <a:t>36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ED168E4-8294-4386-9A85-5C3713C98DDD}"/>
              </a:ext>
            </a:extLst>
          </p:cNvPr>
          <p:cNvGrpSpPr/>
          <p:nvPr/>
        </p:nvGrpSpPr>
        <p:grpSpPr>
          <a:xfrm>
            <a:off x="1755933" y="1447820"/>
            <a:ext cx="10258492" cy="830997"/>
            <a:chOff x="1796105" y="1584815"/>
            <a:chExt cx="10258492" cy="830997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7904B346-8849-45BC-9A85-C3F9E61FF2B7}"/>
                </a:ext>
              </a:extLst>
            </p:cNvPr>
            <p:cNvGrpSpPr/>
            <p:nvPr/>
          </p:nvGrpSpPr>
          <p:grpSpPr>
            <a:xfrm>
              <a:off x="1796105" y="1718666"/>
              <a:ext cx="193963" cy="193963"/>
              <a:chOff x="1796105" y="1718666"/>
              <a:chExt cx="193963" cy="193963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B883196F-A942-4831-8DB9-6AE3C062E545}"/>
                  </a:ext>
                </a:extLst>
              </p:cNvPr>
              <p:cNvSpPr/>
              <p:nvPr/>
            </p:nvSpPr>
            <p:spPr>
              <a:xfrm rot="2700000">
                <a:off x="1840832" y="1763396"/>
                <a:ext cx="104506" cy="104506"/>
              </a:xfrm>
              <a:prstGeom prst="rect">
                <a:avLst/>
              </a:prstGeom>
              <a:solidFill>
                <a:srgbClr val="16C79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9E6026E7-30C4-43EE-BDCD-13FBCFA92105}"/>
                  </a:ext>
                </a:extLst>
              </p:cNvPr>
              <p:cNvSpPr/>
              <p:nvPr/>
            </p:nvSpPr>
            <p:spPr>
              <a:xfrm rot="2700000">
                <a:off x="1796105" y="1718666"/>
                <a:ext cx="193963" cy="193963"/>
              </a:xfrm>
              <a:prstGeom prst="rect">
                <a:avLst/>
              </a:prstGeom>
              <a:noFill/>
              <a:ln w="381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5294A7E-F5F9-43C9-9E70-ABD4A30CC4D0}"/>
                </a:ext>
              </a:extLst>
            </p:cNvPr>
            <p:cNvSpPr txBox="1"/>
            <p:nvPr/>
          </p:nvSpPr>
          <p:spPr>
            <a:xfrm>
              <a:off x="2093495" y="1584815"/>
              <a:ext cx="996110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2400">
                  <a:solidFill>
                    <a:srgbClr val="033454"/>
                  </a:solidFill>
                  <a:latin typeface="+mj-lt"/>
                  <a:cs typeface="Arial" panose="020B0604020202020204" pitchFamily="34" charset="0"/>
                </a:rPr>
                <a:t>students are reluctant to expose their faces and backgrounds to the other attendees during the online lecture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144F9A0-950A-4744-BC62-43DDCA9DBACF}"/>
              </a:ext>
            </a:extLst>
          </p:cNvPr>
          <p:cNvGrpSpPr/>
          <p:nvPr/>
        </p:nvGrpSpPr>
        <p:grpSpPr>
          <a:xfrm>
            <a:off x="1800323" y="334692"/>
            <a:ext cx="6488895" cy="609828"/>
            <a:chOff x="277091" y="249153"/>
            <a:chExt cx="6488895" cy="609828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8A05BD7-9BD8-42C5-9D09-B9B7A6C1EE47}"/>
                </a:ext>
              </a:extLst>
            </p:cNvPr>
            <p:cNvSpPr/>
            <p:nvPr/>
          </p:nvSpPr>
          <p:spPr>
            <a:xfrm>
              <a:off x="277091" y="267854"/>
              <a:ext cx="83128" cy="591127"/>
            </a:xfrm>
            <a:prstGeom prst="rect">
              <a:avLst/>
            </a:prstGeom>
            <a:solidFill>
              <a:srgbClr val="16C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6FE4250-4DF3-40A8-8003-CBF7B39AE13B}"/>
                </a:ext>
              </a:extLst>
            </p:cNvPr>
            <p:cNvSpPr txBox="1"/>
            <p:nvPr/>
          </p:nvSpPr>
          <p:spPr>
            <a:xfrm>
              <a:off x="480291" y="249153"/>
              <a:ext cx="628569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Background and Research Gap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74BE2ED-2CE4-4C68-8220-F5E7785F89FC}"/>
              </a:ext>
            </a:extLst>
          </p:cNvPr>
          <p:cNvGrpSpPr/>
          <p:nvPr/>
        </p:nvGrpSpPr>
        <p:grpSpPr>
          <a:xfrm>
            <a:off x="1715761" y="4494225"/>
            <a:ext cx="8391850" cy="461665"/>
            <a:chOff x="1796105" y="1584815"/>
            <a:chExt cx="8391850" cy="461665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3336C624-1AE2-4A89-8BA7-AEE855B4163F}"/>
                </a:ext>
              </a:extLst>
            </p:cNvPr>
            <p:cNvGrpSpPr/>
            <p:nvPr/>
          </p:nvGrpSpPr>
          <p:grpSpPr>
            <a:xfrm>
              <a:off x="1796105" y="1718666"/>
              <a:ext cx="193963" cy="193963"/>
              <a:chOff x="1796105" y="1718666"/>
              <a:chExt cx="193963" cy="193963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724FB3B0-FE63-4913-914F-1DB15A13F062}"/>
                  </a:ext>
                </a:extLst>
              </p:cNvPr>
              <p:cNvSpPr/>
              <p:nvPr/>
            </p:nvSpPr>
            <p:spPr>
              <a:xfrm rot="2700000">
                <a:off x="1840832" y="1763396"/>
                <a:ext cx="104506" cy="104506"/>
              </a:xfrm>
              <a:prstGeom prst="rect">
                <a:avLst/>
              </a:prstGeom>
              <a:solidFill>
                <a:srgbClr val="16C79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AAC65567-CA0B-4DAE-807D-EEA867121531}"/>
                  </a:ext>
                </a:extLst>
              </p:cNvPr>
              <p:cNvSpPr/>
              <p:nvPr/>
            </p:nvSpPr>
            <p:spPr>
              <a:xfrm rot="2700000">
                <a:off x="1796105" y="1718666"/>
                <a:ext cx="193963" cy="193963"/>
              </a:xfrm>
              <a:prstGeom prst="rect">
                <a:avLst/>
              </a:prstGeom>
              <a:noFill/>
              <a:ln w="381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54780B0-0389-4766-8F73-E291BC375257}"/>
                </a:ext>
              </a:extLst>
            </p:cNvPr>
            <p:cNvSpPr txBox="1"/>
            <p:nvPr/>
          </p:nvSpPr>
          <p:spPr>
            <a:xfrm>
              <a:off x="2093495" y="1584815"/>
              <a:ext cx="809446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>
                  <a:solidFill>
                    <a:srgbClr val="033454"/>
                  </a:solidFill>
                  <a:latin typeface="+mj-lt"/>
                  <a:cs typeface="Arial" panose="020B0604020202020204" pitchFamily="34" charset="0"/>
                </a:rPr>
                <a:t>lecturer cannot see the students' live reactions and engagement</a:t>
              </a:r>
            </a:p>
          </p:txBody>
        </p:sp>
      </p:grpSp>
      <p:pic>
        <p:nvPicPr>
          <p:cNvPr id="52" name="Picture 51">
            <a:extLst>
              <a:ext uri="{FF2B5EF4-FFF2-40B4-BE49-F238E27FC236}">
                <a16:creationId xmlns:a16="http://schemas.microsoft.com/office/drawing/2014/main" id="{67DB90D3-F948-4B70-8C73-D67282725384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3323" y="2475296"/>
            <a:ext cx="5233302" cy="182842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31E10C2-C1D4-4557-8FA3-0C5EC6D8F912}"/>
              </a:ext>
            </a:extLst>
          </p:cNvPr>
          <p:cNvSpPr txBox="1"/>
          <p:nvPr/>
        </p:nvSpPr>
        <p:spPr>
          <a:xfrm>
            <a:off x="7735220" y="3389510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>
                <a:solidFill>
                  <a:srgbClr val="16C79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88%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BA05CB2-DC7D-4E82-B7BB-854B5C77D94D}"/>
              </a:ext>
            </a:extLst>
          </p:cNvPr>
          <p:cNvCxnSpPr/>
          <p:nvPr/>
        </p:nvCxnSpPr>
        <p:spPr>
          <a:xfrm>
            <a:off x="6629400" y="3705225"/>
            <a:ext cx="9810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" name="Group 60">
            <a:extLst>
              <a:ext uri="{FF2B5EF4-FFF2-40B4-BE49-F238E27FC236}">
                <a16:creationId xmlns:a16="http://schemas.microsoft.com/office/drawing/2014/main" id="{A28A492E-AE8E-442B-92BC-788FB4F8F5CF}"/>
              </a:ext>
            </a:extLst>
          </p:cNvPr>
          <p:cNvGrpSpPr/>
          <p:nvPr/>
        </p:nvGrpSpPr>
        <p:grpSpPr>
          <a:xfrm>
            <a:off x="2053323" y="5092724"/>
            <a:ext cx="2426965" cy="400110"/>
            <a:chOff x="2261086" y="2247063"/>
            <a:chExt cx="2426965" cy="400110"/>
          </a:xfrm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A6E641AD-F387-4E3D-8D1E-6644B6C408CB}"/>
                </a:ext>
              </a:extLst>
            </p:cNvPr>
            <p:cNvSpPr/>
            <p:nvPr/>
          </p:nvSpPr>
          <p:spPr>
            <a:xfrm rot="2700000">
              <a:off x="2261086" y="2394865"/>
              <a:ext cx="104506" cy="104506"/>
            </a:xfrm>
            <a:prstGeom prst="rect">
              <a:avLst/>
            </a:prstGeom>
            <a:solidFill>
              <a:srgbClr val="16C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0F3AEBFA-0E4B-477E-BAD1-4B4A06D4D8B5}"/>
                </a:ext>
              </a:extLst>
            </p:cNvPr>
            <p:cNvSpPr txBox="1"/>
            <p:nvPr/>
          </p:nvSpPr>
          <p:spPr>
            <a:xfrm>
              <a:off x="2413518" y="2247063"/>
              <a:ext cx="227453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b="0" i="0">
                  <a:solidFill>
                    <a:srgbClr val="033454"/>
                  </a:solidFill>
                  <a:effectLst/>
                  <a:latin typeface="+mj-lt"/>
                  <a:cs typeface="Arial" panose="020B0604020202020204" pitchFamily="34" charset="0"/>
                </a:rPr>
                <a:t>Feel less motivation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87415007-90D1-48C0-9B03-B987E3784846}"/>
              </a:ext>
            </a:extLst>
          </p:cNvPr>
          <p:cNvGrpSpPr/>
          <p:nvPr/>
        </p:nvGrpSpPr>
        <p:grpSpPr>
          <a:xfrm>
            <a:off x="2053323" y="5486035"/>
            <a:ext cx="5670546" cy="400110"/>
            <a:chOff x="2261086" y="2247063"/>
            <a:chExt cx="5670546" cy="400110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1452C862-A398-471B-A832-1B34AE8EBA7C}"/>
                </a:ext>
              </a:extLst>
            </p:cNvPr>
            <p:cNvSpPr/>
            <p:nvPr/>
          </p:nvSpPr>
          <p:spPr>
            <a:xfrm rot="2700000">
              <a:off x="2261086" y="2394865"/>
              <a:ext cx="104506" cy="104506"/>
            </a:xfrm>
            <a:prstGeom prst="rect">
              <a:avLst/>
            </a:prstGeom>
            <a:solidFill>
              <a:srgbClr val="16C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117675ED-8730-48D9-9C51-2FE669AED695}"/>
                </a:ext>
              </a:extLst>
            </p:cNvPr>
            <p:cNvSpPr txBox="1"/>
            <p:nvPr/>
          </p:nvSpPr>
          <p:spPr>
            <a:xfrm>
              <a:off x="2413518" y="2247063"/>
              <a:ext cx="551811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b="0" i="0">
                  <a:solidFill>
                    <a:srgbClr val="033454"/>
                  </a:solidFill>
                  <a:effectLst/>
                  <a:latin typeface="+mj-lt"/>
                  <a:cs typeface="Arial" panose="020B0604020202020204" pitchFamily="34" charset="0"/>
                </a:rPr>
                <a:t>Maintaining students’ attention is more challenging</a:t>
              </a: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1F089FF5-80F3-41F3-BFBA-364687D43B3A}"/>
              </a:ext>
            </a:extLst>
          </p:cNvPr>
          <p:cNvGrpSpPr/>
          <p:nvPr/>
        </p:nvGrpSpPr>
        <p:grpSpPr>
          <a:xfrm>
            <a:off x="2031679" y="5896821"/>
            <a:ext cx="6567650" cy="400110"/>
            <a:chOff x="2261086" y="2247063"/>
            <a:chExt cx="6567650" cy="400110"/>
          </a:xfrm>
        </p:grpSpPr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568D6358-8021-4C5C-B926-749756A81ABE}"/>
                </a:ext>
              </a:extLst>
            </p:cNvPr>
            <p:cNvSpPr/>
            <p:nvPr/>
          </p:nvSpPr>
          <p:spPr>
            <a:xfrm rot="2700000">
              <a:off x="2261086" y="2394865"/>
              <a:ext cx="104506" cy="104506"/>
            </a:xfrm>
            <a:prstGeom prst="rect">
              <a:avLst/>
            </a:prstGeom>
            <a:solidFill>
              <a:srgbClr val="16C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03F76AAA-AB47-4CEC-B5C1-10AB969E32CD}"/>
                </a:ext>
              </a:extLst>
            </p:cNvPr>
            <p:cNvSpPr txBox="1"/>
            <p:nvPr/>
          </p:nvSpPr>
          <p:spPr>
            <a:xfrm>
              <a:off x="2413518" y="2247063"/>
              <a:ext cx="641521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b="0" i="0">
                  <a:solidFill>
                    <a:srgbClr val="033454"/>
                  </a:solidFill>
                  <a:effectLst/>
                  <a:latin typeface="+mj-lt"/>
                  <a:cs typeface="Arial" panose="020B0604020202020204" pitchFamily="34" charset="0"/>
                </a:rPr>
                <a:t>Observe all the student behaviours in a screen is not practical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0135997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1FA2CFD2-8CE8-4136-88DD-B9B0BA7425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40" b="2940"/>
          <a:stretch/>
        </p:blipFill>
        <p:spPr>
          <a:xfrm>
            <a:off x="347010" y="895352"/>
            <a:ext cx="521208" cy="521974"/>
          </a:xfrm>
          <a:prstGeom prst="ellipse">
            <a:avLst/>
          </a:prstGeom>
          <a:ln w="12700">
            <a:solidFill>
              <a:schemeClr val="bg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34994B2-5832-403F-AC03-30B35F77AC4C}"/>
              </a:ext>
            </a:extLst>
          </p:cNvPr>
          <p:cNvSpPr txBox="1"/>
          <p:nvPr/>
        </p:nvSpPr>
        <p:spPr>
          <a:xfrm>
            <a:off x="107045" y="1547995"/>
            <a:ext cx="10021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IT18009132</a:t>
            </a:r>
            <a:endParaRPr lang="en-US" sz="1400" b="1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7D5711-B7D8-4BF1-8A06-FA7688B0C199}"/>
              </a:ext>
            </a:extLst>
          </p:cNvPr>
          <p:cNvSpPr txBox="1"/>
          <p:nvPr/>
        </p:nvSpPr>
        <p:spPr>
          <a:xfrm>
            <a:off x="57736" y="1760382"/>
            <a:ext cx="110081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Dilanka R.M.T.</a:t>
            </a:r>
            <a:endParaRPr lang="en-US" sz="1100">
              <a:solidFill>
                <a:schemeClr val="bg1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26B66DB-30E5-4D3B-9B1F-3677B019E790}"/>
              </a:ext>
            </a:extLst>
          </p:cNvPr>
          <p:cNvCxnSpPr/>
          <p:nvPr/>
        </p:nvCxnSpPr>
        <p:spPr>
          <a:xfrm>
            <a:off x="127916" y="1523519"/>
            <a:ext cx="1002197" cy="0"/>
          </a:xfrm>
          <a:prstGeom prst="line">
            <a:avLst/>
          </a:prstGeom>
          <a:ln>
            <a:solidFill>
              <a:schemeClr val="bg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FB7663B-6CFD-4CDF-9E3D-521DA0A6A81C}"/>
              </a:ext>
            </a:extLst>
          </p:cNvPr>
          <p:cNvSpPr txBox="1"/>
          <p:nvPr/>
        </p:nvSpPr>
        <p:spPr>
          <a:xfrm>
            <a:off x="177575" y="5961926"/>
            <a:ext cx="86113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bg1"/>
                </a:solidFill>
                <a:latin typeface="Speak Pro" panose="020B0504020101020102" pitchFamily="34" charset="0"/>
              </a:rPr>
              <a:t>37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ED168E4-8294-4386-9A85-5C3713C98DDD}"/>
              </a:ext>
            </a:extLst>
          </p:cNvPr>
          <p:cNvGrpSpPr/>
          <p:nvPr/>
        </p:nvGrpSpPr>
        <p:grpSpPr>
          <a:xfrm>
            <a:off x="1755933" y="1447820"/>
            <a:ext cx="10258492" cy="461665"/>
            <a:chOff x="1796105" y="1584815"/>
            <a:chExt cx="10258492" cy="461665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7904B346-8849-45BC-9A85-C3F9E61FF2B7}"/>
                </a:ext>
              </a:extLst>
            </p:cNvPr>
            <p:cNvGrpSpPr/>
            <p:nvPr/>
          </p:nvGrpSpPr>
          <p:grpSpPr>
            <a:xfrm>
              <a:off x="1796105" y="1718666"/>
              <a:ext cx="193963" cy="193963"/>
              <a:chOff x="1796105" y="1718666"/>
              <a:chExt cx="193963" cy="193963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B883196F-A942-4831-8DB9-6AE3C062E545}"/>
                  </a:ext>
                </a:extLst>
              </p:cNvPr>
              <p:cNvSpPr/>
              <p:nvPr/>
            </p:nvSpPr>
            <p:spPr>
              <a:xfrm rot="2700000">
                <a:off x="1840832" y="1763396"/>
                <a:ext cx="104506" cy="104506"/>
              </a:xfrm>
              <a:prstGeom prst="rect">
                <a:avLst/>
              </a:prstGeom>
              <a:solidFill>
                <a:srgbClr val="16C79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9E6026E7-30C4-43EE-BDCD-13FBCFA92105}"/>
                  </a:ext>
                </a:extLst>
              </p:cNvPr>
              <p:cNvSpPr/>
              <p:nvPr/>
            </p:nvSpPr>
            <p:spPr>
              <a:xfrm rot="2700000">
                <a:off x="1796105" y="1718666"/>
                <a:ext cx="193963" cy="193963"/>
              </a:xfrm>
              <a:prstGeom prst="rect">
                <a:avLst/>
              </a:prstGeom>
              <a:noFill/>
              <a:ln w="381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5294A7E-F5F9-43C9-9E70-ABD4A30CC4D0}"/>
                </a:ext>
              </a:extLst>
            </p:cNvPr>
            <p:cNvSpPr txBox="1"/>
            <p:nvPr/>
          </p:nvSpPr>
          <p:spPr>
            <a:xfrm>
              <a:off x="2093495" y="1584815"/>
              <a:ext cx="99611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2400">
                  <a:solidFill>
                    <a:srgbClr val="033454"/>
                  </a:solidFill>
                  <a:latin typeface="+mj-lt"/>
                  <a:cs typeface="Arial" panose="020B0604020202020204" pitchFamily="34" charset="0"/>
                </a:rPr>
                <a:t>Apply Gamification Concepts to online teaching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144F9A0-950A-4744-BC62-43DDCA9DBACF}"/>
              </a:ext>
            </a:extLst>
          </p:cNvPr>
          <p:cNvGrpSpPr/>
          <p:nvPr/>
        </p:nvGrpSpPr>
        <p:grpSpPr>
          <a:xfrm>
            <a:off x="1800323" y="334692"/>
            <a:ext cx="6488895" cy="609828"/>
            <a:chOff x="277091" y="249153"/>
            <a:chExt cx="6488895" cy="609828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8A05BD7-9BD8-42C5-9D09-B9B7A6C1EE47}"/>
                </a:ext>
              </a:extLst>
            </p:cNvPr>
            <p:cNvSpPr/>
            <p:nvPr/>
          </p:nvSpPr>
          <p:spPr>
            <a:xfrm>
              <a:off x="277091" y="267854"/>
              <a:ext cx="83128" cy="591127"/>
            </a:xfrm>
            <a:prstGeom prst="rect">
              <a:avLst/>
            </a:prstGeom>
            <a:solidFill>
              <a:srgbClr val="16C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6FE4250-4DF3-40A8-8003-CBF7B39AE13B}"/>
                </a:ext>
              </a:extLst>
            </p:cNvPr>
            <p:cNvSpPr txBox="1"/>
            <p:nvPr/>
          </p:nvSpPr>
          <p:spPr>
            <a:xfrm>
              <a:off x="480291" y="249153"/>
              <a:ext cx="628569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Background and Research Gap</a:t>
              </a:r>
            </a:p>
          </p:txBody>
        </p:sp>
      </p:grpSp>
      <p:pic>
        <p:nvPicPr>
          <p:cNvPr id="3" name="Picture 2" descr="Logo&#10;&#10;Description automatically generated with low confidence">
            <a:extLst>
              <a:ext uri="{FF2B5EF4-FFF2-40B4-BE49-F238E27FC236}">
                <a16:creationId xmlns:a16="http://schemas.microsoft.com/office/drawing/2014/main" id="{F4E83135-D5B7-4A93-A909-80E23F66056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264"/>
          <a:stretch/>
        </p:blipFill>
        <p:spPr>
          <a:xfrm>
            <a:off x="3028950" y="2199913"/>
            <a:ext cx="7143750" cy="2458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11694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val 14">
            <a:extLst>
              <a:ext uri="{FF2B5EF4-FFF2-40B4-BE49-F238E27FC236}">
                <a16:creationId xmlns:a16="http://schemas.microsoft.com/office/drawing/2014/main" id="{1EF19FB9-5BEE-4B2D-8D92-87CB5B4966A7}"/>
              </a:ext>
            </a:extLst>
          </p:cNvPr>
          <p:cNvSpPr/>
          <p:nvPr/>
        </p:nvSpPr>
        <p:spPr>
          <a:xfrm>
            <a:off x="348072" y="917752"/>
            <a:ext cx="520146" cy="520146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F738A30-A7DB-48D4-A58D-A2E647DA2B6A}"/>
              </a:ext>
            </a:extLst>
          </p:cNvPr>
          <p:cNvSpPr txBox="1"/>
          <p:nvPr/>
        </p:nvSpPr>
        <p:spPr>
          <a:xfrm>
            <a:off x="107045" y="1547995"/>
            <a:ext cx="10021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IT18006544</a:t>
            </a:r>
            <a:endParaRPr lang="en-US" sz="1400" b="1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37E6F8C-BA13-43FF-AABA-AC9142801A3B}"/>
              </a:ext>
            </a:extLst>
          </p:cNvPr>
          <p:cNvSpPr txBox="1"/>
          <p:nvPr/>
        </p:nvSpPr>
        <p:spPr>
          <a:xfrm>
            <a:off x="57736" y="1760382"/>
            <a:ext cx="110081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Perera H.D.D.S</a:t>
            </a:r>
            <a:endParaRPr lang="en-US" sz="1100">
              <a:solidFill>
                <a:schemeClr val="bg1"/>
              </a:solidFill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1D85C06-820B-4BF7-B89F-0499B7B01DBC}"/>
              </a:ext>
            </a:extLst>
          </p:cNvPr>
          <p:cNvCxnSpPr/>
          <p:nvPr/>
        </p:nvCxnSpPr>
        <p:spPr>
          <a:xfrm>
            <a:off x="127916" y="1523519"/>
            <a:ext cx="1002197" cy="0"/>
          </a:xfrm>
          <a:prstGeom prst="line">
            <a:avLst/>
          </a:prstGeom>
          <a:ln>
            <a:solidFill>
              <a:schemeClr val="bg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52463F42-0F9A-427C-9144-F7F1282F1929}"/>
              </a:ext>
            </a:extLst>
          </p:cNvPr>
          <p:cNvSpPr txBox="1"/>
          <p:nvPr/>
        </p:nvSpPr>
        <p:spPr>
          <a:xfrm>
            <a:off x="177575" y="5961926"/>
            <a:ext cx="86113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bg1"/>
                </a:solidFill>
                <a:latin typeface="Speak Pro" panose="020B0504020101020102" pitchFamily="34" charset="0"/>
              </a:rPr>
              <a:t>02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2E233C5-91A3-430E-AAC8-DB096C82C1B9}"/>
              </a:ext>
            </a:extLst>
          </p:cNvPr>
          <p:cNvGrpSpPr/>
          <p:nvPr/>
        </p:nvGrpSpPr>
        <p:grpSpPr>
          <a:xfrm>
            <a:off x="1796104" y="1657303"/>
            <a:ext cx="5227650" cy="461665"/>
            <a:chOff x="1796105" y="1584815"/>
            <a:chExt cx="5227650" cy="461665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B5F93F12-42EB-463D-8C3B-8BFD2EEBC5EB}"/>
                </a:ext>
              </a:extLst>
            </p:cNvPr>
            <p:cNvGrpSpPr/>
            <p:nvPr/>
          </p:nvGrpSpPr>
          <p:grpSpPr>
            <a:xfrm>
              <a:off x="1796105" y="1718666"/>
              <a:ext cx="193963" cy="193963"/>
              <a:chOff x="1796105" y="1718666"/>
              <a:chExt cx="193963" cy="193963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1F7F6948-5ACF-4174-BCBD-8035269DBB4B}"/>
                  </a:ext>
                </a:extLst>
              </p:cNvPr>
              <p:cNvSpPr/>
              <p:nvPr/>
            </p:nvSpPr>
            <p:spPr>
              <a:xfrm rot="2700000">
                <a:off x="1840832" y="1763396"/>
                <a:ext cx="104506" cy="104506"/>
              </a:xfrm>
              <a:prstGeom prst="rect">
                <a:avLst/>
              </a:prstGeom>
              <a:solidFill>
                <a:srgbClr val="16C79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CBA0A026-8752-4528-9426-13B84BBE76C9}"/>
                  </a:ext>
                </a:extLst>
              </p:cNvPr>
              <p:cNvSpPr/>
              <p:nvPr/>
            </p:nvSpPr>
            <p:spPr>
              <a:xfrm rot="2700000">
                <a:off x="1796105" y="1718666"/>
                <a:ext cx="193963" cy="193963"/>
              </a:xfrm>
              <a:prstGeom prst="rect">
                <a:avLst/>
              </a:prstGeom>
              <a:noFill/>
              <a:ln w="381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1E8DBFA-4BD7-402E-9029-5BE4B915634F}"/>
                </a:ext>
              </a:extLst>
            </p:cNvPr>
            <p:cNvSpPr txBox="1"/>
            <p:nvPr/>
          </p:nvSpPr>
          <p:spPr>
            <a:xfrm>
              <a:off x="2093495" y="1584815"/>
              <a:ext cx="493026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>
                  <a:latin typeface="+mj-lt"/>
                </a:rPr>
                <a:t>Effect of Covid-19 in education sector </a:t>
              </a:r>
              <a:r>
                <a:rPr lang="en-US" sz="2400" b="0" i="0">
                  <a:solidFill>
                    <a:srgbClr val="033454"/>
                  </a:solidFill>
                  <a:effectLst/>
                  <a:latin typeface="+mj-lt"/>
                  <a:cs typeface="Arial" panose="020B0604020202020204" pitchFamily="34" charset="0"/>
                </a:rPr>
                <a:t> </a:t>
              </a:r>
              <a:endParaRPr lang="en-US" sz="2400">
                <a:solidFill>
                  <a:srgbClr val="033454"/>
                </a:solidFill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B96FFFED-E8E6-406A-915E-6FA4646C625C}"/>
              </a:ext>
            </a:extLst>
          </p:cNvPr>
          <p:cNvGrpSpPr/>
          <p:nvPr/>
        </p:nvGrpSpPr>
        <p:grpSpPr>
          <a:xfrm>
            <a:off x="1755933" y="399347"/>
            <a:ext cx="6259666" cy="609828"/>
            <a:chOff x="277091" y="249153"/>
            <a:chExt cx="6259666" cy="609828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0935F2F6-3FBF-48BC-8A7B-32540F6F96BA}"/>
                </a:ext>
              </a:extLst>
            </p:cNvPr>
            <p:cNvSpPr/>
            <p:nvPr/>
          </p:nvSpPr>
          <p:spPr>
            <a:xfrm>
              <a:off x="277091" y="267854"/>
              <a:ext cx="83128" cy="591127"/>
            </a:xfrm>
            <a:prstGeom prst="rect">
              <a:avLst/>
            </a:prstGeom>
            <a:solidFill>
              <a:srgbClr val="16C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BDE3365-9816-420C-974E-0607DD27E3A5}"/>
                </a:ext>
              </a:extLst>
            </p:cNvPr>
            <p:cNvSpPr txBox="1"/>
            <p:nvPr/>
          </p:nvSpPr>
          <p:spPr>
            <a:xfrm>
              <a:off x="480291" y="249153"/>
              <a:ext cx="605646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>
                  <a:solidFill>
                    <a:srgbClr val="03345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Introduction to Overall project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941269EE-714C-41FF-B020-3AFA0AA9BAB4}"/>
              </a:ext>
            </a:extLst>
          </p:cNvPr>
          <p:cNvGrpSpPr/>
          <p:nvPr/>
        </p:nvGrpSpPr>
        <p:grpSpPr>
          <a:xfrm>
            <a:off x="1796104" y="2170924"/>
            <a:ext cx="10188751" cy="830997"/>
            <a:chOff x="1796105" y="1584815"/>
            <a:chExt cx="10188751" cy="830997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C89098C9-B99E-4FBA-88E3-FF6BCB7DD404}"/>
                </a:ext>
              </a:extLst>
            </p:cNvPr>
            <p:cNvGrpSpPr/>
            <p:nvPr/>
          </p:nvGrpSpPr>
          <p:grpSpPr>
            <a:xfrm>
              <a:off x="1796105" y="1718666"/>
              <a:ext cx="193963" cy="193963"/>
              <a:chOff x="1796105" y="1718666"/>
              <a:chExt cx="193963" cy="193963"/>
            </a:xfrm>
          </p:grpSpPr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AA4B261D-5A11-4A03-A827-8F89D441B242}"/>
                  </a:ext>
                </a:extLst>
              </p:cNvPr>
              <p:cNvSpPr/>
              <p:nvPr/>
            </p:nvSpPr>
            <p:spPr>
              <a:xfrm rot="2700000">
                <a:off x="1840832" y="1763396"/>
                <a:ext cx="104506" cy="104506"/>
              </a:xfrm>
              <a:prstGeom prst="rect">
                <a:avLst/>
              </a:prstGeom>
              <a:solidFill>
                <a:srgbClr val="16C79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2FCDD892-BDA5-41DE-81F3-A2D25B33E2B0}"/>
                  </a:ext>
                </a:extLst>
              </p:cNvPr>
              <p:cNvSpPr/>
              <p:nvPr/>
            </p:nvSpPr>
            <p:spPr>
              <a:xfrm rot="2700000">
                <a:off x="1796105" y="1718666"/>
                <a:ext cx="193963" cy="193963"/>
              </a:xfrm>
              <a:prstGeom prst="rect">
                <a:avLst/>
              </a:prstGeom>
              <a:noFill/>
              <a:ln w="381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B33D62A-0F36-454F-93BE-32D431977B53}"/>
                </a:ext>
              </a:extLst>
            </p:cNvPr>
            <p:cNvSpPr txBox="1"/>
            <p:nvPr/>
          </p:nvSpPr>
          <p:spPr>
            <a:xfrm>
              <a:off x="2093496" y="1584815"/>
              <a:ext cx="989136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latin typeface="+mj-lt"/>
                </a:rPr>
                <a:t>Since video conferencing tools are not intended for teaching and learning purposes, overall learning and teaching experience has become less productive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D729154-2D02-4D8F-920B-8F38101F7802}"/>
              </a:ext>
            </a:extLst>
          </p:cNvPr>
          <p:cNvGrpSpPr/>
          <p:nvPr/>
        </p:nvGrpSpPr>
        <p:grpSpPr>
          <a:xfrm>
            <a:off x="1796104" y="3111562"/>
            <a:ext cx="5936626" cy="461665"/>
            <a:chOff x="1796105" y="1584815"/>
            <a:chExt cx="5936626" cy="461665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EADD595C-150F-42B6-AA99-4AA0A180F2C2}"/>
                </a:ext>
              </a:extLst>
            </p:cNvPr>
            <p:cNvGrpSpPr/>
            <p:nvPr/>
          </p:nvGrpSpPr>
          <p:grpSpPr>
            <a:xfrm>
              <a:off x="1796105" y="1718666"/>
              <a:ext cx="193963" cy="193963"/>
              <a:chOff x="1796105" y="1718666"/>
              <a:chExt cx="193963" cy="193963"/>
            </a:xfrm>
          </p:grpSpPr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0428C152-A6B4-47BB-BFC2-CD40A01B0FEE}"/>
                  </a:ext>
                </a:extLst>
              </p:cNvPr>
              <p:cNvSpPr/>
              <p:nvPr/>
            </p:nvSpPr>
            <p:spPr>
              <a:xfrm rot="2700000">
                <a:off x="1840832" y="1763396"/>
                <a:ext cx="104506" cy="104506"/>
              </a:xfrm>
              <a:prstGeom prst="rect">
                <a:avLst/>
              </a:prstGeom>
              <a:solidFill>
                <a:srgbClr val="16C79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478B2186-30A9-44F5-8A19-E5129FDDC43F}"/>
                  </a:ext>
                </a:extLst>
              </p:cNvPr>
              <p:cNvSpPr/>
              <p:nvPr/>
            </p:nvSpPr>
            <p:spPr>
              <a:xfrm rot="2700000">
                <a:off x="1796105" y="1718666"/>
                <a:ext cx="193963" cy="193963"/>
              </a:xfrm>
              <a:prstGeom prst="rect">
                <a:avLst/>
              </a:prstGeom>
              <a:noFill/>
              <a:ln w="381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FD1B0D3-A16D-44E0-9274-C1BA1161A17F}"/>
                </a:ext>
              </a:extLst>
            </p:cNvPr>
            <p:cNvSpPr txBox="1"/>
            <p:nvPr/>
          </p:nvSpPr>
          <p:spPr>
            <a:xfrm>
              <a:off x="2093495" y="1584815"/>
              <a:ext cx="563923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>
                  <a:latin typeface="+mj-lt"/>
                </a:rPr>
                <a:t>Shared questionnaire among undergraduate</a:t>
              </a:r>
              <a:endParaRPr lang="en-US" sz="2400">
                <a:solidFill>
                  <a:srgbClr val="033454"/>
                </a:solidFill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3618278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1FA2CFD2-8CE8-4136-88DD-B9B0BA7425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40" b="2940"/>
          <a:stretch/>
        </p:blipFill>
        <p:spPr>
          <a:xfrm>
            <a:off x="347010" y="895352"/>
            <a:ext cx="521208" cy="521974"/>
          </a:xfrm>
          <a:prstGeom prst="ellipse">
            <a:avLst/>
          </a:prstGeom>
          <a:ln w="12700">
            <a:solidFill>
              <a:schemeClr val="bg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34994B2-5832-403F-AC03-30B35F77AC4C}"/>
              </a:ext>
            </a:extLst>
          </p:cNvPr>
          <p:cNvSpPr txBox="1"/>
          <p:nvPr/>
        </p:nvSpPr>
        <p:spPr>
          <a:xfrm>
            <a:off x="107045" y="1547995"/>
            <a:ext cx="10021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IT18009132</a:t>
            </a:r>
            <a:endParaRPr lang="en-US" sz="1400" b="1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7D5711-B7D8-4BF1-8A06-FA7688B0C199}"/>
              </a:ext>
            </a:extLst>
          </p:cNvPr>
          <p:cNvSpPr txBox="1"/>
          <p:nvPr/>
        </p:nvSpPr>
        <p:spPr>
          <a:xfrm>
            <a:off x="57736" y="1760382"/>
            <a:ext cx="110081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Dilanka R.M.T.</a:t>
            </a:r>
            <a:endParaRPr lang="en-US" sz="1100">
              <a:solidFill>
                <a:schemeClr val="bg1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26B66DB-30E5-4D3B-9B1F-3677B019E790}"/>
              </a:ext>
            </a:extLst>
          </p:cNvPr>
          <p:cNvCxnSpPr/>
          <p:nvPr/>
        </p:nvCxnSpPr>
        <p:spPr>
          <a:xfrm>
            <a:off x="127916" y="1523519"/>
            <a:ext cx="1002197" cy="0"/>
          </a:xfrm>
          <a:prstGeom prst="line">
            <a:avLst/>
          </a:prstGeom>
          <a:ln>
            <a:solidFill>
              <a:schemeClr val="bg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FB7663B-6CFD-4CDF-9E3D-521DA0A6A81C}"/>
              </a:ext>
            </a:extLst>
          </p:cNvPr>
          <p:cNvSpPr txBox="1"/>
          <p:nvPr/>
        </p:nvSpPr>
        <p:spPr>
          <a:xfrm>
            <a:off x="177575" y="5961926"/>
            <a:ext cx="86113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bg1"/>
                </a:solidFill>
                <a:latin typeface="Speak Pro" panose="020B0504020101020102" pitchFamily="34" charset="0"/>
              </a:rPr>
              <a:t>38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DA911270-0513-404E-94EF-F9C2FF36582A}"/>
              </a:ext>
            </a:extLst>
          </p:cNvPr>
          <p:cNvGrpSpPr/>
          <p:nvPr/>
        </p:nvGrpSpPr>
        <p:grpSpPr>
          <a:xfrm>
            <a:off x="1800323" y="334692"/>
            <a:ext cx="3988211" cy="609828"/>
            <a:chOff x="277091" y="249153"/>
            <a:chExt cx="3988211" cy="609828"/>
          </a:xfrm>
        </p:grpSpPr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62EC80DF-6254-431A-AF22-25BF28BDE2F4}"/>
                </a:ext>
              </a:extLst>
            </p:cNvPr>
            <p:cNvSpPr/>
            <p:nvPr/>
          </p:nvSpPr>
          <p:spPr>
            <a:xfrm>
              <a:off x="277091" y="267854"/>
              <a:ext cx="83128" cy="591127"/>
            </a:xfrm>
            <a:prstGeom prst="rect">
              <a:avLst/>
            </a:prstGeom>
            <a:solidFill>
              <a:srgbClr val="16C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16F17A74-F937-4834-8187-5BE9D53E0DB5}"/>
                </a:ext>
              </a:extLst>
            </p:cNvPr>
            <p:cNvSpPr txBox="1"/>
            <p:nvPr/>
          </p:nvSpPr>
          <p:spPr>
            <a:xfrm>
              <a:off x="480291" y="249153"/>
              <a:ext cx="378501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Research Problem</a:t>
              </a: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419BD8EC-D446-4115-A35C-0387A252CD2F}"/>
              </a:ext>
            </a:extLst>
          </p:cNvPr>
          <p:cNvGrpSpPr/>
          <p:nvPr/>
        </p:nvGrpSpPr>
        <p:grpSpPr>
          <a:xfrm>
            <a:off x="1755933" y="1447820"/>
            <a:ext cx="10258492" cy="830997"/>
            <a:chOff x="1796105" y="1584815"/>
            <a:chExt cx="10258492" cy="830997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1742DC0F-2259-4CE4-947F-1D08713B8890}"/>
                </a:ext>
              </a:extLst>
            </p:cNvPr>
            <p:cNvGrpSpPr/>
            <p:nvPr/>
          </p:nvGrpSpPr>
          <p:grpSpPr>
            <a:xfrm>
              <a:off x="1796105" y="1718666"/>
              <a:ext cx="193963" cy="193963"/>
              <a:chOff x="1796105" y="1718666"/>
              <a:chExt cx="193963" cy="193963"/>
            </a:xfrm>
          </p:grpSpPr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86EEF6C4-D93D-470B-BE8E-E6EB3E7BABD7}"/>
                  </a:ext>
                </a:extLst>
              </p:cNvPr>
              <p:cNvSpPr/>
              <p:nvPr/>
            </p:nvSpPr>
            <p:spPr>
              <a:xfrm rot="2700000">
                <a:off x="1840832" y="1763396"/>
                <a:ext cx="104506" cy="104506"/>
              </a:xfrm>
              <a:prstGeom prst="rect">
                <a:avLst/>
              </a:prstGeom>
              <a:solidFill>
                <a:srgbClr val="16C79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BFA58F63-60FC-4DF2-BD68-49C6FBEF03FA}"/>
                  </a:ext>
                </a:extLst>
              </p:cNvPr>
              <p:cNvSpPr/>
              <p:nvPr/>
            </p:nvSpPr>
            <p:spPr>
              <a:xfrm rot="2700000">
                <a:off x="1796105" y="1718666"/>
                <a:ext cx="193963" cy="193963"/>
              </a:xfrm>
              <a:prstGeom prst="rect">
                <a:avLst/>
              </a:prstGeom>
              <a:noFill/>
              <a:ln w="381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D7B8E750-44FD-43E2-B908-A39008DB8ADF}"/>
                </a:ext>
              </a:extLst>
            </p:cNvPr>
            <p:cNvSpPr txBox="1"/>
            <p:nvPr/>
          </p:nvSpPr>
          <p:spPr>
            <a:xfrm>
              <a:off x="2093495" y="1584815"/>
              <a:ext cx="996110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2400">
                  <a:solidFill>
                    <a:srgbClr val="033454"/>
                  </a:solidFill>
                  <a:latin typeface="+mj-lt"/>
                  <a:cs typeface="Arial" panose="020B0604020202020204" pitchFamily="34" charset="0"/>
                </a:rPr>
                <a:t>Providing the feature for the lecturers to observe the live behavior of the students while protecting the privacy</a:t>
              </a:r>
            </a:p>
          </p:txBody>
        </p:sp>
      </p:grpSp>
      <p:pic>
        <p:nvPicPr>
          <p:cNvPr id="3" name="Picture 2" descr="A group of people sitting at desks in a classroom&#10;&#10;Description automatically generated with medium confidence">
            <a:extLst>
              <a:ext uri="{FF2B5EF4-FFF2-40B4-BE49-F238E27FC236}">
                <a16:creationId xmlns:a16="http://schemas.microsoft.com/office/drawing/2014/main" id="{EC1B5DB5-DF20-4D59-AC0C-E0C8FE90A8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6028" y="2807170"/>
            <a:ext cx="5690502" cy="3179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29060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1FA2CFD2-8CE8-4136-88DD-B9B0BA7425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40" b="2940"/>
          <a:stretch/>
        </p:blipFill>
        <p:spPr>
          <a:xfrm>
            <a:off x="347010" y="895352"/>
            <a:ext cx="521208" cy="521974"/>
          </a:xfrm>
          <a:prstGeom prst="ellipse">
            <a:avLst/>
          </a:prstGeom>
          <a:ln w="12700">
            <a:solidFill>
              <a:schemeClr val="bg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34994B2-5832-403F-AC03-30B35F77AC4C}"/>
              </a:ext>
            </a:extLst>
          </p:cNvPr>
          <p:cNvSpPr txBox="1"/>
          <p:nvPr/>
        </p:nvSpPr>
        <p:spPr>
          <a:xfrm>
            <a:off x="107045" y="1547995"/>
            <a:ext cx="10021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IT18009132</a:t>
            </a:r>
            <a:endParaRPr lang="en-US" sz="1400" b="1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7D5711-B7D8-4BF1-8A06-FA7688B0C199}"/>
              </a:ext>
            </a:extLst>
          </p:cNvPr>
          <p:cNvSpPr txBox="1"/>
          <p:nvPr/>
        </p:nvSpPr>
        <p:spPr>
          <a:xfrm>
            <a:off x="57736" y="1760382"/>
            <a:ext cx="110081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Dilanka R.M.T.</a:t>
            </a:r>
            <a:endParaRPr lang="en-US" sz="1100">
              <a:solidFill>
                <a:schemeClr val="bg1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26B66DB-30E5-4D3B-9B1F-3677B019E790}"/>
              </a:ext>
            </a:extLst>
          </p:cNvPr>
          <p:cNvCxnSpPr/>
          <p:nvPr/>
        </p:nvCxnSpPr>
        <p:spPr>
          <a:xfrm>
            <a:off x="127916" y="1523519"/>
            <a:ext cx="1002197" cy="0"/>
          </a:xfrm>
          <a:prstGeom prst="line">
            <a:avLst/>
          </a:prstGeom>
          <a:ln>
            <a:solidFill>
              <a:schemeClr val="bg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FB7663B-6CFD-4CDF-9E3D-521DA0A6A81C}"/>
              </a:ext>
            </a:extLst>
          </p:cNvPr>
          <p:cNvSpPr txBox="1"/>
          <p:nvPr/>
        </p:nvSpPr>
        <p:spPr>
          <a:xfrm>
            <a:off x="177575" y="5961926"/>
            <a:ext cx="86113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bg1"/>
                </a:solidFill>
                <a:latin typeface="Speak Pro" panose="020B0504020101020102" pitchFamily="34" charset="0"/>
              </a:rPr>
              <a:t>39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0ACA31F-0A37-4F8A-AE36-6997C67DB348}"/>
              </a:ext>
            </a:extLst>
          </p:cNvPr>
          <p:cNvGrpSpPr/>
          <p:nvPr/>
        </p:nvGrpSpPr>
        <p:grpSpPr>
          <a:xfrm>
            <a:off x="1777240" y="2114570"/>
            <a:ext cx="8081957" cy="461665"/>
            <a:chOff x="1796105" y="1584815"/>
            <a:chExt cx="8081957" cy="461665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A0F1E3E8-F74A-418B-9426-CE8474AA8776}"/>
                </a:ext>
              </a:extLst>
            </p:cNvPr>
            <p:cNvGrpSpPr/>
            <p:nvPr/>
          </p:nvGrpSpPr>
          <p:grpSpPr>
            <a:xfrm>
              <a:off x="1796105" y="1718666"/>
              <a:ext cx="193963" cy="193963"/>
              <a:chOff x="1796105" y="1718666"/>
              <a:chExt cx="193963" cy="193963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C2BE78F4-6ED1-423B-8D6D-D51BE44250AC}"/>
                  </a:ext>
                </a:extLst>
              </p:cNvPr>
              <p:cNvSpPr/>
              <p:nvPr/>
            </p:nvSpPr>
            <p:spPr>
              <a:xfrm rot="2700000">
                <a:off x="1840832" y="1763396"/>
                <a:ext cx="104506" cy="104506"/>
              </a:xfrm>
              <a:prstGeom prst="rect">
                <a:avLst/>
              </a:prstGeom>
              <a:solidFill>
                <a:srgbClr val="16C79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72474394-A9A7-4BDC-9614-327CD96DB0AF}"/>
                  </a:ext>
                </a:extLst>
              </p:cNvPr>
              <p:cNvSpPr/>
              <p:nvPr/>
            </p:nvSpPr>
            <p:spPr>
              <a:xfrm rot="2700000">
                <a:off x="1796105" y="1718666"/>
                <a:ext cx="193963" cy="193963"/>
              </a:xfrm>
              <a:prstGeom prst="rect">
                <a:avLst/>
              </a:prstGeom>
              <a:noFill/>
              <a:ln w="381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075CE63-A6B0-447F-90AD-EA794115EB3D}"/>
                </a:ext>
              </a:extLst>
            </p:cNvPr>
            <p:cNvSpPr txBox="1"/>
            <p:nvPr/>
          </p:nvSpPr>
          <p:spPr>
            <a:xfrm>
              <a:off x="2093495" y="1584815"/>
              <a:ext cx="778456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0" i="0">
                  <a:solidFill>
                    <a:srgbClr val="033454"/>
                  </a:solidFill>
                  <a:effectLst/>
                  <a:latin typeface="+mj-lt"/>
                  <a:cs typeface="Arial" panose="020B0604020202020204" pitchFamily="34" charset="0"/>
                </a:rPr>
                <a:t>How to create the experience of a real classroom for lecturers</a:t>
              </a:r>
              <a:endParaRPr lang="en-GB" sz="2400" b="0" i="0">
                <a:solidFill>
                  <a:srgbClr val="033454"/>
                </a:solidFill>
                <a:effectLst/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D09AC53-3459-491C-B8F5-C4FF039F97AD}"/>
              </a:ext>
            </a:extLst>
          </p:cNvPr>
          <p:cNvGrpSpPr/>
          <p:nvPr/>
        </p:nvGrpSpPr>
        <p:grpSpPr>
          <a:xfrm>
            <a:off x="1800323" y="334692"/>
            <a:ext cx="4121260" cy="609828"/>
            <a:chOff x="277091" y="249153"/>
            <a:chExt cx="4121260" cy="609828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185D1E0-FC86-4669-BB6E-19300383901B}"/>
                </a:ext>
              </a:extLst>
            </p:cNvPr>
            <p:cNvSpPr/>
            <p:nvPr/>
          </p:nvSpPr>
          <p:spPr>
            <a:xfrm>
              <a:off x="277091" y="267854"/>
              <a:ext cx="83128" cy="591127"/>
            </a:xfrm>
            <a:prstGeom prst="rect">
              <a:avLst/>
            </a:prstGeom>
            <a:solidFill>
              <a:srgbClr val="16C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61BF76C-4CB3-491C-9CD4-B353F64CC13D}"/>
                </a:ext>
              </a:extLst>
            </p:cNvPr>
            <p:cNvSpPr txBox="1"/>
            <p:nvPr/>
          </p:nvSpPr>
          <p:spPr>
            <a:xfrm>
              <a:off x="480291" y="249153"/>
              <a:ext cx="391806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Research Question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C3EDF06-A18A-4F9B-A56D-F41091B5F874}"/>
              </a:ext>
            </a:extLst>
          </p:cNvPr>
          <p:cNvGrpSpPr/>
          <p:nvPr/>
        </p:nvGrpSpPr>
        <p:grpSpPr>
          <a:xfrm>
            <a:off x="1777240" y="2768788"/>
            <a:ext cx="7626598" cy="830997"/>
            <a:chOff x="1796105" y="1584815"/>
            <a:chExt cx="7626598" cy="830997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AA25E4F6-AE75-471A-827B-B4BD24B579B7}"/>
                </a:ext>
              </a:extLst>
            </p:cNvPr>
            <p:cNvGrpSpPr/>
            <p:nvPr/>
          </p:nvGrpSpPr>
          <p:grpSpPr>
            <a:xfrm>
              <a:off x="1796105" y="1718666"/>
              <a:ext cx="193963" cy="193963"/>
              <a:chOff x="1796105" y="1718666"/>
              <a:chExt cx="193963" cy="193963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C3A8F729-9976-4192-B899-D882D3A94D95}"/>
                  </a:ext>
                </a:extLst>
              </p:cNvPr>
              <p:cNvSpPr/>
              <p:nvPr/>
            </p:nvSpPr>
            <p:spPr>
              <a:xfrm rot="2700000">
                <a:off x="1840832" y="1763396"/>
                <a:ext cx="104506" cy="104506"/>
              </a:xfrm>
              <a:prstGeom prst="rect">
                <a:avLst/>
              </a:prstGeom>
              <a:solidFill>
                <a:srgbClr val="16C79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A6B9D02F-E5EA-4852-B211-5CD64509A5A8}"/>
                  </a:ext>
                </a:extLst>
              </p:cNvPr>
              <p:cNvSpPr/>
              <p:nvPr/>
            </p:nvSpPr>
            <p:spPr>
              <a:xfrm rot="2700000">
                <a:off x="1796105" y="1718666"/>
                <a:ext cx="193963" cy="193963"/>
              </a:xfrm>
              <a:prstGeom prst="rect">
                <a:avLst/>
              </a:prstGeom>
              <a:noFill/>
              <a:ln w="381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D1C20D4-F1FB-431A-8304-1DA331696809}"/>
                </a:ext>
              </a:extLst>
            </p:cNvPr>
            <p:cNvSpPr txBox="1"/>
            <p:nvPr/>
          </p:nvSpPr>
          <p:spPr>
            <a:xfrm>
              <a:off x="2093495" y="1584815"/>
              <a:ext cx="732920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rgbClr val="033454"/>
                  </a:solidFill>
                  <a:latin typeface="+mj-lt"/>
                  <a:cs typeface="Arial" panose="020B0604020202020204" pitchFamily="34" charset="0"/>
                </a:rPr>
                <a:t>How to enable separate voice channels between group of students</a:t>
              </a:r>
            </a:p>
          </p:txBody>
        </p:sp>
      </p:grpSp>
      <p:pic>
        <p:nvPicPr>
          <p:cNvPr id="23" name="Picture 22" descr="A picture containing vector graphics&#10;&#10;Description automatically generated">
            <a:extLst>
              <a:ext uri="{FF2B5EF4-FFF2-40B4-BE49-F238E27FC236}">
                <a16:creationId xmlns:a16="http://schemas.microsoft.com/office/drawing/2014/main" id="{3C47DF64-0D86-4886-821E-334B86AC4B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4429" y="2826650"/>
            <a:ext cx="3519996" cy="3519996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636D05A0-0BEC-4F86-8845-2FF99896FBDF}"/>
              </a:ext>
            </a:extLst>
          </p:cNvPr>
          <p:cNvGrpSpPr/>
          <p:nvPr/>
        </p:nvGrpSpPr>
        <p:grpSpPr>
          <a:xfrm>
            <a:off x="1760151" y="1462949"/>
            <a:ext cx="6948185" cy="461665"/>
            <a:chOff x="1796105" y="1584815"/>
            <a:chExt cx="6948185" cy="461665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F19D64EA-7D24-448B-837A-8841AB773F17}"/>
                </a:ext>
              </a:extLst>
            </p:cNvPr>
            <p:cNvGrpSpPr/>
            <p:nvPr/>
          </p:nvGrpSpPr>
          <p:grpSpPr>
            <a:xfrm>
              <a:off x="1796105" y="1718666"/>
              <a:ext cx="193963" cy="193963"/>
              <a:chOff x="1796105" y="1718666"/>
              <a:chExt cx="193963" cy="193963"/>
            </a:xfrm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410A44CE-36F1-4BF3-ADE6-E2E30EABC46C}"/>
                  </a:ext>
                </a:extLst>
              </p:cNvPr>
              <p:cNvSpPr/>
              <p:nvPr/>
            </p:nvSpPr>
            <p:spPr>
              <a:xfrm rot="2700000">
                <a:off x="1840832" y="1763396"/>
                <a:ext cx="104506" cy="104506"/>
              </a:xfrm>
              <a:prstGeom prst="rect">
                <a:avLst/>
              </a:prstGeom>
              <a:solidFill>
                <a:srgbClr val="16C79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DBE49817-E059-40BC-94A0-6BA607F5D4BA}"/>
                  </a:ext>
                </a:extLst>
              </p:cNvPr>
              <p:cNvSpPr/>
              <p:nvPr/>
            </p:nvSpPr>
            <p:spPr>
              <a:xfrm rot="2700000">
                <a:off x="1796105" y="1718666"/>
                <a:ext cx="193963" cy="193963"/>
              </a:xfrm>
              <a:prstGeom prst="rect">
                <a:avLst/>
              </a:prstGeom>
              <a:noFill/>
              <a:ln w="381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86F7FEC-A85B-43C7-A54B-7F5C27795BFB}"/>
                </a:ext>
              </a:extLst>
            </p:cNvPr>
            <p:cNvSpPr txBox="1"/>
            <p:nvPr/>
          </p:nvSpPr>
          <p:spPr>
            <a:xfrm>
              <a:off x="2093495" y="1584815"/>
              <a:ext cx="665079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0" i="0">
                  <a:solidFill>
                    <a:srgbClr val="033454"/>
                  </a:solidFill>
                  <a:effectLst/>
                  <a:latin typeface="+mj-lt"/>
                  <a:cs typeface="Arial" panose="020B0604020202020204" pitchFamily="34" charset="0"/>
                </a:rPr>
                <a:t>How to use </a:t>
              </a:r>
              <a:r>
                <a:rPr lang="en-US" sz="2400" b="1" i="0">
                  <a:solidFill>
                    <a:srgbClr val="16C79A"/>
                  </a:solidFill>
                  <a:effectLst/>
                  <a:latin typeface="+mj-lt"/>
                  <a:cs typeface="Arial" panose="020B0604020202020204" pitchFamily="34" charset="0"/>
                </a:rPr>
                <a:t>Gamification</a:t>
              </a:r>
              <a:r>
                <a:rPr lang="en-US" sz="2400" b="0" i="0">
                  <a:solidFill>
                    <a:srgbClr val="033454"/>
                  </a:solidFill>
                  <a:effectLst/>
                  <a:latin typeface="+mj-lt"/>
                  <a:cs typeface="Arial" panose="020B0604020202020204" pitchFamily="34" charset="0"/>
                </a:rPr>
                <a:t> concepts in online teaching</a:t>
              </a:r>
              <a:endParaRPr lang="en-GB" sz="2400" b="0" i="0">
                <a:solidFill>
                  <a:srgbClr val="033454"/>
                </a:solidFill>
                <a:effectLst/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3721458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1FA2CFD2-8CE8-4136-88DD-B9B0BA7425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40" b="2940"/>
          <a:stretch/>
        </p:blipFill>
        <p:spPr>
          <a:xfrm>
            <a:off x="347010" y="895352"/>
            <a:ext cx="521208" cy="521974"/>
          </a:xfrm>
          <a:prstGeom prst="ellipse">
            <a:avLst/>
          </a:prstGeom>
          <a:ln w="12700">
            <a:solidFill>
              <a:schemeClr val="bg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34994B2-5832-403F-AC03-30B35F77AC4C}"/>
              </a:ext>
            </a:extLst>
          </p:cNvPr>
          <p:cNvSpPr txBox="1"/>
          <p:nvPr/>
        </p:nvSpPr>
        <p:spPr>
          <a:xfrm>
            <a:off x="107045" y="1547995"/>
            <a:ext cx="10021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IT18009132</a:t>
            </a:r>
            <a:endParaRPr lang="en-US" sz="1400" b="1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7D5711-B7D8-4BF1-8A06-FA7688B0C199}"/>
              </a:ext>
            </a:extLst>
          </p:cNvPr>
          <p:cNvSpPr txBox="1"/>
          <p:nvPr/>
        </p:nvSpPr>
        <p:spPr>
          <a:xfrm>
            <a:off x="57736" y="1760382"/>
            <a:ext cx="110081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Dilanka R.M.T.</a:t>
            </a:r>
            <a:endParaRPr lang="en-US" sz="1100">
              <a:solidFill>
                <a:schemeClr val="bg1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26B66DB-30E5-4D3B-9B1F-3677B019E790}"/>
              </a:ext>
            </a:extLst>
          </p:cNvPr>
          <p:cNvCxnSpPr/>
          <p:nvPr/>
        </p:nvCxnSpPr>
        <p:spPr>
          <a:xfrm>
            <a:off x="127916" y="1523519"/>
            <a:ext cx="1002197" cy="0"/>
          </a:xfrm>
          <a:prstGeom prst="line">
            <a:avLst/>
          </a:prstGeom>
          <a:ln>
            <a:solidFill>
              <a:schemeClr val="bg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FB7663B-6CFD-4CDF-9E3D-521DA0A6A81C}"/>
              </a:ext>
            </a:extLst>
          </p:cNvPr>
          <p:cNvSpPr txBox="1"/>
          <p:nvPr/>
        </p:nvSpPr>
        <p:spPr>
          <a:xfrm>
            <a:off x="177575" y="5961926"/>
            <a:ext cx="86113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bg1"/>
                </a:solidFill>
                <a:latin typeface="Speak Pro" panose="020B0504020101020102" pitchFamily="34" charset="0"/>
              </a:rPr>
              <a:t>40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D4D61B1-3ABC-4E38-9BBE-1851AEEE3157}"/>
              </a:ext>
            </a:extLst>
          </p:cNvPr>
          <p:cNvGrpSpPr/>
          <p:nvPr/>
        </p:nvGrpSpPr>
        <p:grpSpPr>
          <a:xfrm>
            <a:off x="1755933" y="1447820"/>
            <a:ext cx="10152973" cy="461665"/>
            <a:chOff x="1796105" y="1584815"/>
            <a:chExt cx="10152973" cy="461665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0497C685-021B-42E9-AB83-A9A0776AF887}"/>
                </a:ext>
              </a:extLst>
            </p:cNvPr>
            <p:cNvGrpSpPr/>
            <p:nvPr/>
          </p:nvGrpSpPr>
          <p:grpSpPr>
            <a:xfrm>
              <a:off x="1796105" y="1718666"/>
              <a:ext cx="193963" cy="193963"/>
              <a:chOff x="1796105" y="1718666"/>
              <a:chExt cx="193963" cy="193963"/>
            </a:xfrm>
          </p:grpSpPr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7C1CFA3C-DD91-451F-A839-67860E8B561C}"/>
                  </a:ext>
                </a:extLst>
              </p:cNvPr>
              <p:cNvSpPr/>
              <p:nvPr/>
            </p:nvSpPr>
            <p:spPr>
              <a:xfrm rot="2700000">
                <a:off x="1840832" y="1763396"/>
                <a:ext cx="104506" cy="104506"/>
              </a:xfrm>
              <a:prstGeom prst="rect">
                <a:avLst/>
              </a:prstGeom>
              <a:solidFill>
                <a:srgbClr val="16C79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E1801ED4-B0F2-444D-8B41-D39F2D73E0B7}"/>
                  </a:ext>
                </a:extLst>
              </p:cNvPr>
              <p:cNvSpPr/>
              <p:nvPr/>
            </p:nvSpPr>
            <p:spPr>
              <a:xfrm rot="2700000">
                <a:off x="1796105" y="1718666"/>
                <a:ext cx="193963" cy="193963"/>
              </a:xfrm>
              <a:prstGeom prst="rect">
                <a:avLst/>
              </a:prstGeom>
              <a:noFill/>
              <a:ln w="381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DC60044-DEAA-4455-A58B-5FD2F529D026}"/>
                </a:ext>
              </a:extLst>
            </p:cNvPr>
            <p:cNvSpPr txBox="1"/>
            <p:nvPr/>
          </p:nvSpPr>
          <p:spPr>
            <a:xfrm>
              <a:off x="2093495" y="1584815"/>
              <a:ext cx="985558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0" i="0">
                  <a:solidFill>
                    <a:srgbClr val="033454"/>
                  </a:solidFill>
                  <a:effectLst/>
                  <a:latin typeface="+mj-lt"/>
                  <a:cs typeface="Arial" panose="020B0604020202020204" pitchFamily="34" charset="0"/>
                </a:rPr>
                <a:t>Providing a near-real time, simulated students' behavioral view to the lecturer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B4EE003-4924-4971-A984-9BBF20581C24}"/>
              </a:ext>
            </a:extLst>
          </p:cNvPr>
          <p:cNvGrpSpPr/>
          <p:nvPr/>
        </p:nvGrpSpPr>
        <p:grpSpPr>
          <a:xfrm>
            <a:off x="1800323" y="334692"/>
            <a:ext cx="2458946" cy="609828"/>
            <a:chOff x="277091" y="249153"/>
            <a:chExt cx="2458946" cy="609828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55D565EA-F992-4BB3-8D8F-C8D30B6EEC6E}"/>
                </a:ext>
              </a:extLst>
            </p:cNvPr>
            <p:cNvSpPr/>
            <p:nvPr/>
          </p:nvSpPr>
          <p:spPr>
            <a:xfrm>
              <a:off x="277091" y="267854"/>
              <a:ext cx="83128" cy="591127"/>
            </a:xfrm>
            <a:prstGeom prst="rect">
              <a:avLst/>
            </a:prstGeom>
            <a:solidFill>
              <a:srgbClr val="16C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EE15FFA-E7B7-4571-B7BB-1AAFD025FC0F}"/>
                </a:ext>
              </a:extLst>
            </p:cNvPr>
            <p:cNvSpPr txBox="1"/>
            <p:nvPr/>
          </p:nvSpPr>
          <p:spPr>
            <a:xfrm>
              <a:off x="480291" y="249153"/>
              <a:ext cx="225574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Objectives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C13AE88-B0AC-4B4C-BC64-1E4D8C0EB50E}"/>
              </a:ext>
            </a:extLst>
          </p:cNvPr>
          <p:cNvGrpSpPr/>
          <p:nvPr/>
        </p:nvGrpSpPr>
        <p:grpSpPr>
          <a:xfrm>
            <a:off x="2249894" y="1940619"/>
            <a:ext cx="4598008" cy="400110"/>
            <a:chOff x="2261086" y="2247063"/>
            <a:chExt cx="4598008" cy="400110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83EBC75-8463-4202-9E99-56F47B8F907B}"/>
                </a:ext>
              </a:extLst>
            </p:cNvPr>
            <p:cNvSpPr/>
            <p:nvPr/>
          </p:nvSpPr>
          <p:spPr>
            <a:xfrm rot="2700000">
              <a:off x="2261086" y="2394865"/>
              <a:ext cx="104506" cy="104506"/>
            </a:xfrm>
            <a:prstGeom prst="rect">
              <a:avLst/>
            </a:prstGeom>
            <a:solidFill>
              <a:srgbClr val="16C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A73B6A8B-5B50-4303-937C-C817D69B6DE2}"/>
                </a:ext>
              </a:extLst>
            </p:cNvPr>
            <p:cNvSpPr txBox="1"/>
            <p:nvPr/>
          </p:nvSpPr>
          <p:spPr>
            <a:xfrm>
              <a:off x="2413518" y="2247063"/>
              <a:ext cx="444557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b="0" i="0">
                  <a:solidFill>
                    <a:srgbClr val="033454"/>
                  </a:solidFill>
                  <a:effectLst/>
                  <a:latin typeface="+mj-lt"/>
                  <a:cs typeface="Arial" panose="020B0604020202020204" pitchFamily="34" charset="0"/>
                </a:rPr>
                <a:t>Build the Virtual Class Room Environment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6502D63-C320-49D4-A333-7CA66AA82E82}"/>
              </a:ext>
            </a:extLst>
          </p:cNvPr>
          <p:cNvGrpSpPr/>
          <p:nvPr/>
        </p:nvGrpSpPr>
        <p:grpSpPr>
          <a:xfrm>
            <a:off x="2249894" y="2318383"/>
            <a:ext cx="8416233" cy="400110"/>
            <a:chOff x="2261086" y="2247063"/>
            <a:chExt cx="8416233" cy="400110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AC1E0B4C-CE38-44B9-A710-ED5F8D0BBD48}"/>
                </a:ext>
              </a:extLst>
            </p:cNvPr>
            <p:cNvSpPr/>
            <p:nvPr/>
          </p:nvSpPr>
          <p:spPr>
            <a:xfrm rot="2700000">
              <a:off x="2261086" y="2394865"/>
              <a:ext cx="104506" cy="104506"/>
            </a:xfrm>
            <a:prstGeom prst="rect">
              <a:avLst/>
            </a:prstGeom>
            <a:solidFill>
              <a:srgbClr val="16C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6F947E6-4A5B-46DE-81C8-D606051BA417}"/>
                </a:ext>
              </a:extLst>
            </p:cNvPr>
            <p:cNvSpPr txBox="1"/>
            <p:nvPr/>
          </p:nvSpPr>
          <p:spPr>
            <a:xfrm>
              <a:off x="2413518" y="2247063"/>
              <a:ext cx="826380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b="0" i="0">
                  <a:solidFill>
                    <a:srgbClr val="033454"/>
                  </a:solidFill>
                  <a:effectLst/>
                  <a:latin typeface="+mj-lt"/>
                  <a:cs typeface="Arial" panose="020B0604020202020204" pitchFamily="34" charset="0"/>
                </a:rPr>
                <a:t>Build Student Representational Models With Facial Expressions and Behaviours</a:t>
              </a:r>
            </a:p>
          </p:txBody>
        </p:sp>
      </p:grpSp>
      <p:pic>
        <p:nvPicPr>
          <p:cNvPr id="61" name="Picture 60">
            <a:extLst>
              <a:ext uri="{FF2B5EF4-FFF2-40B4-BE49-F238E27FC236}">
                <a16:creationId xmlns:a16="http://schemas.microsoft.com/office/drawing/2014/main" id="{2AFE8A21-1D7A-4745-B7FB-2033E3782B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7232" y="3066616"/>
            <a:ext cx="2940501" cy="3154871"/>
          </a:xfrm>
          <a:prstGeom prst="rect">
            <a:avLst/>
          </a:prstGeom>
        </p:spPr>
      </p:pic>
      <p:grpSp>
        <p:nvGrpSpPr>
          <p:cNvPr id="62" name="Group 61">
            <a:extLst>
              <a:ext uri="{FF2B5EF4-FFF2-40B4-BE49-F238E27FC236}">
                <a16:creationId xmlns:a16="http://schemas.microsoft.com/office/drawing/2014/main" id="{2D192BD1-2216-4FDC-9764-917A5A773BB5}"/>
              </a:ext>
            </a:extLst>
          </p:cNvPr>
          <p:cNvGrpSpPr/>
          <p:nvPr/>
        </p:nvGrpSpPr>
        <p:grpSpPr>
          <a:xfrm>
            <a:off x="1715761" y="3048632"/>
            <a:ext cx="4645440" cy="461665"/>
            <a:chOff x="1796105" y="1584815"/>
            <a:chExt cx="4645440" cy="461665"/>
          </a:xfrm>
        </p:grpSpPr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39C0F8D7-62E8-4AAC-9764-B28D5C090511}"/>
                </a:ext>
              </a:extLst>
            </p:cNvPr>
            <p:cNvGrpSpPr/>
            <p:nvPr/>
          </p:nvGrpSpPr>
          <p:grpSpPr>
            <a:xfrm>
              <a:off x="1796105" y="1718666"/>
              <a:ext cx="193963" cy="193963"/>
              <a:chOff x="1796105" y="1718666"/>
              <a:chExt cx="193963" cy="193963"/>
            </a:xfrm>
          </p:grpSpPr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91F8EE46-27CC-4E32-B66F-9043555C1E9D}"/>
                  </a:ext>
                </a:extLst>
              </p:cNvPr>
              <p:cNvSpPr/>
              <p:nvPr/>
            </p:nvSpPr>
            <p:spPr>
              <a:xfrm rot="2700000">
                <a:off x="1840832" y="1763396"/>
                <a:ext cx="104506" cy="104506"/>
              </a:xfrm>
              <a:prstGeom prst="rect">
                <a:avLst/>
              </a:prstGeom>
              <a:solidFill>
                <a:srgbClr val="16C79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9A09FE90-CC62-41E2-856A-E2CA98942111}"/>
                  </a:ext>
                </a:extLst>
              </p:cNvPr>
              <p:cNvSpPr/>
              <p:nvPr/>
            </p:nvSpPr>
            <p:spPr>
              <a:xfrm rot="2700000">
                <a:off x="1796105" y="1718666"/>
                <a:ext cx="193963" cy="193963"/>
              </a:xfrm>
              <a:prstGeom prst="rect">
                <a:avLst/>
              </a:prstGeom>
              <a:noFill/>
              <a:ln w="381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37BF3848-71DA-47AD-AEDD-45D9AB3AAFE6}"/>
                </a:ext>
              </a:extLst>
            </p:cNvPr>
            <p:cNvSpPr txBox="1"/>
            <p:nvPr/>
          </p:nvSpPr>
          <p:spPr>
            <a:xfrm>
              <a:off x="2093495" y="1584815"/>
              <a:ext cx="434805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0" i="0">
                  <a:solidFill>
                    <a:srgbClr val="033454"/>
                  </a:solidFill>
                  <a:effectLst/>
                  <a:latin typeface="+mj-lt"/>
                  <a:cs typeface="Arial" panose="020B0604020202020204" pitchFamily="34" charset="0"/>
                </a:rPr>
                <a:t>Capture Students’ Hand Gestures </a:t>
              </a: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234AAF19-ED62-4A21-83DB-B6961AB3F178}"/>
              </a:ext>
            </a:extLst>
          </p:cNvPr>
          <p:cNvGrpSpPr/>
          <p:nvPr/>
        </p:nvGrpSpPr>
        <p:grpSpPr>
          <a:xfrm>
            <a:off x="1715761" y="3818913"/>
            <a:ext cx="7390139" cy="830997"/>
            <a:chOff x="1796105" y="1584815"/>
            <a:chExt cx="7390139" cy="830997"/>
          </a:xfrm>
        </p:grpSpPr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D5CD8707-D695-45C6-9BB2-FA515CEAA65C}"/>
                </a:ext>
              </a:extLst>
            </p:cNvPr>
            <p:cNvGrpSpPr/>
            <p:nvPr/>
          </p:nvGrpSpPr>
          <p:grpSpPr>
            <a:xfrm>
              <a:off x="1796105" y="1718666"/>
              <a:ext cx="193963" cy="193963"/>
              <a:chOff x="1796105" y="1718666"/>
              <a:chExt cx="193963" cy="193963"/>
            </a:xfrm>
          </p:grpSpPr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DC50205C-25C5-48CE-AD18-D85465A5CB0F}"/>
                  </a:ext>
                </a:extLst>
              </p:cNvPr>
              <p:cNvSpPr/>
              <p:nvPr/>
            </p:nvSpPr>
            <p:spPr>
              <a:xfrm rot="2700000">
                <a:off x="1840832" y="1763396"/>
                <a:ext cx="104506" cy="104506"/>
              </a:xfrm>
              <a:prstGeom prst="rect">
                <a:avLst/>
              </a:prstGeom>
              <a:solidFill>
                <a:srgbClr val="16C79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7FA07A7B-84F2-4291-B83C-AD184BE69A8A}"/>
                  </a:ext>
                </a:extLst>
              </p:cNvPr>
              <p:cNvSpPr/>
              <p:nvPr/>
            </p:nvSpPr>
            <p:spPr>
              <a:xfrm rot="2700000">
                <a:off x="1796105" y="1718666"/>
                <a:ext cx="193963" cy="193963"/>
              </a:xfrm>
              <a:prstGeom prst="rect">
                <a:avLst/>
              </a:prstGeom>
              <a:noFill/>
              <a:ln w="381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EE097699-6821-42A3-967B-72E64789CEF1}"/>
                </a:ext>
              </a:extLst>
            </p:cNvPr>
            <p:cNvSpPr txBox="1"/>
            <p:nvPr/>
          </p:nvSpPr>
          <p:spPr>
            <a:xfrm>
              <a:off x="2093495" y="1584815"/>
              <a:ext cx="709274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0" i="0">
                  <a:solidFill>
                    <a:srgbClr val="033454"/>
                  </a:solidFill>
                  <a:effectLst/>
                  <a:latin typeface="+mj-lt"/>
                  <a:cs typeface="Arial" panose="020B0604020202020204" pitchFamily="34" charset="0"/>
                </a:rPr>
                <a:t>Enable separate voice communication between lecturer and selected student group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6034185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1FA2CFD2-8CE8-4136-88DD-B9B0BA7425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40" b="2940"/>
          <a:stretch/>
        </p:blipFill>
        <p:spPr>
          <a:xfrm>
            <a:off x="347010" y="895352"/>
            <a:ext cx="521208" cy="521974"/>
          </a:xfrm>
          <a:prstGeom prst="ellipse">
            <a:avLst/>
          </a:prstGeom>
          <a:ln w="12700">
            <a:solidFill>
              <a:schemeClr val="bg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34994B2-5832-403F-AC03-30B35F77AC4C}"/>
              </a:ext>
            </a:extLst>
          </p:cNvPr>
          <p:cNvSpPr txBox="1"/>
          <p:nvPr/>
        </p:nvSpPr>
        <p:spPr>
          <a:xfrm>
            <a:off x="107045" y="1547995"/>
            <a:ext cx="10021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IT18009132</a:t>
            </a:r>
            <a:endParaRPr lang="en-US" sz="1400" b="1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7D5711-B7D8-4BF1-8A06-FA7688B0C199}"/>
              </a:ext>
            </a:extLst>
          </p:cNvPr>
          <p:cNvSpPr txBox="1"/>
          <p:nvPr/>
        </p:nvSpPr>
        <p:spPr>
          <a:xfrm>
            <a:off x="57736" y="1760382"/>
            <a:ext cx="110081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Dilanka R.M.T.</a:t>
            </a:r>
            <a:endParaRPr lang="en-US" sz="1100">
              <a:solidFill>
                <a:schemeClr val="bg1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26B66DB-30E5-4D3B-9B1F-3677B019E790}"/>
              </a:ext>
            </a:extLst>
          </p:cNvPr>
          <p:cNvCxnSpPr/>
          <p:nvPr/>
        </p:nvCxnSpPr>
        <p:spPr>
          <a:xfrm>
            <a:off x="127916" y="1523519"/>
            <a:ext cx="1002197" cy="0"/>
          </a:xfrm>
          <a:prstGeom prst="line">
            <a:avLst/>
          </a:prstGeom>
          <a:ln>
            <a:solidFill>
              <a:schemeClr val="bg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FB7663B-6CFD-4CDF-9E3D-521DA0A6A81C}"/>
              </a:ext>
            </a:extLst>
          </p:cNvPr>
          <p:cNvSpPr txBox="1"/>
          <p:nvPr/>
        </p:nvSpPr>
        <p:spPr>
          <a:xfrm>
            <a:off x="177575" y="5961926"/>
            <a:ext cx="86113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bg1"/>
                </a:solidFill>
                <a:latin typeface="Speak Pro" panose="020B0504020101020102" pitchFamily="34" charset="0"/>
              </a:rPr>
              <a:t>41</a:t>
            </a:r>
          </a:p>
        </p:txBody>
      </p: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34FAE6D1-056F-451B-85E7-293D4318F386}"/>
              </a:ext>
            </a:extLst>
          </p:cNvPr>
          <p:cNvGrpSpPr/>
          <p:nvPr/>
        </p:nvGrpSpPr>
        <p:grpSpPr>
          <a:xfrm>
            <a:off x="1800323" y="334692"/>
            <a:ext cx="9589103" cy="609828"/>
            <a:chOff x="277091" y="249153"/>
            <a:chExt cx="9589103" cy="609828"/>
          </a:xfrm>
        </p:grpSpPr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CAC3B5C0-FFFE-4AC9-A8B6-B5D7322C9C7E}"/>
                </a:ext>
              </a:extLst>
            </p:cNvPr>
            <p:cNvSpPr/>
            <p:nvPr/>
          </p:nvSpPr>
          <p:spPr>
            <a:xfrm>
              <a:off x="277091" y="267854"/>
              <a:ext cx="83128" cy="591127"/>
            </a:xfrm>
            <a:prstGeom prst="rect">
              <a:avLst/>
            </a:prstGeom>
            <a:solidFill>
              <a:srgbClr val="16C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6FF18CCC-E168-4896-B417-209C04F23280}"/>
                </a:ext>
              </a:extLst>
            </p:cNvPr>
            <p:cNvSpPr txBox="1"/>
            <p:nvPr/>
          </p:nvSpPr>
          <p:spPr>
            <a:xfrm>
              <a:off x="480291" y="249153"/>
              <a:ext cx="938590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3200" b="1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System, Software and Personnel Requirements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2D379C54-A8B9-479F-BD79-4F3DD156194D}"/>
              </a:ext>
            </a:extLst>
          </p:cNvPr>
          <p:cNvGrpSpPr/>
          <p:nvPr/>
        </p:nvGrpSpPr>
        <p:grpSpPr>
          <a:xfrm>
            <a:off x="1755933" y="1447820"/>
            <a:ext cx="3637663" cy="461665"/>
            <a:chOff x="1796105" y="1584815"/>
            <a:chExt cx="3637663" cy="461665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D7AF10AF-BB96-4B10-9D3A-03BE54A35D57}"/>
                </a:ext>
              </a:extLst>
            </p:cNvPr>
            <p:cNvGrpSpPr/>
            <p:nvPr/>
          </p:nvGrpSpPr>
          <p:grpSpPr>
            <a:xfrm>
              <a:off x="1796105" y="1718666"/>
              <a:ext cx="193963" cy="193963"/>
              <a:chOff x="1796105" y="1718666"/>
              <a:chExt cx="193963" cy="193963"/>
            </a:xfrm>
          </p:grpSpPr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3FEFB984-864B-4491-B31D-439452962BCA}"/>
                  </a:ext>
                </a:extLst>
              </p:cNvPr>
              <p:cNvSpPr/>
              <p:nvPr/>
            </p:nvSpPr>
            <p:spPr>
              <a:xfrm rot="2700000">
                <a:off x="1840832" y="1763396"/>
                <a:ext cx="104506" cy="104506"/>
              </a:xfrm>
              <a:prstGeom prst="rect">
                <a:avLst/>
              </a:prstGeom>
              <a:solidFill>
                <a:srgbClr val="16C79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1A6F910A-9A01-4E96-8261-644E51467173}"/>
                  </a:ext>
                </a:extLst>
              </p:cNvPr>
              <p:cNvSpPr/>
              <p:nvPr/>
            </p:nvSpPr>
            <p:spPr>
              <a:xfrm rot="2700000">
                <a:off x="1796105" y="1718666"/>
                <a:ext cx="193963" cy="193963"/>
              </a:xfrm>
              <a:prstGeom prst="rect">
                <a:avLst/>
              </a:prstGeom>
              <a:noFill/>
              <a:ln w="381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C110E32-2FB8-4145-AE99-29F0CEFACD3C}"/>
                </a:ext>
              </a:extLst>
            </p:cNvPr>
            <p:cNvSpPr txBox="1"/>
            <p:nvPr/>
          </p:nvSpPr>
          <p:spPr>
            <a:xfrm>
              <a:off x="2093495" y="1584815"/>
              <a:ext cx="334027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b="0" i="0">
                  <a:solidFill>
                    <a:srgbClr val="033454"/>
                  </a:solidFill>
                  <a:effectLst/>
                  <a:latin typeface="+mj-lt"/>
                  <a:cs typeface="Arial" panose="020B0604020202020204" pitchFamily="34" charset="0"/>
                </a:rPr>
                <a:t>Functional Requirements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3C013449-0AC4-405C-805C-E8FC6E8145E7}"/>
              </a:ext>
            </a:extLst>
          </p:cNvPr>
          <p:cNvGrpSpPr/>
          <p:nvPr/>
        </p:nvGrpSpPr>
        <p:grpSpPr>
          <a:xfrm>
            <a:off x="2134484" y="1940619"/>
            <a:ext cx="6233199" cy="400110"/>
            <a:chOff x="2261086" y="2247063"/>
            <a:chExt cx="6233199" cy="400110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47E1C8F1-4D06-427C-976B-172DABC4352F}"/>
                </a:ext>
              </a:extLst>
            </p:cNvPr>
            <p:cNvSpPr/>
            <p:nvPr/>
          </p:nvSpPr>
          <p:spPr>
            <a:xfrm rot="2700000">
              <a:off x="2261086" y="2394865"/>
              <a:ext cx="104506" cy="104506"/>
            </a:xfrm>
            <a:prstGeom prst="rect">
              <a:avLst/>
            </a:prstGeom>
            <a:solidFill>
              <a:srgbClr val="16C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3D09727-B872-402B-A727-53D7CA4023B3}"/>
                </a:ext>
              </a:extLst>
            </p:cNvPr>
            <p:cNvSpPr txBox="1"/>
            <p:nvPr/>
          </p:nvSpPr>
          <p:spPr>
            <a:xfrm>
              <a:off x="2413518" y="2247063"/>
              <a:ext cx="608076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>
                  <a:solidFill>
                    <a:srgbClr val="033454"/>
                  </a:solidFill>
                  <a:latin typeface="+mj-lt"/>
                  <a:cs typeface="Arial" panose="020B0604020202020204" pitchFamily="34" charset="0"/>
                </a:rPr>
                <a:t>Virtual classroom with near real-time student behaviours </a:t>
              </a:r>
              <a:endParaRPr lang="en-GB" sz="2000" b="0" i="0">
                <a:solidFill>
                  <a:srgbClr val="033454"/>
                </a:solidFill>
                <a:effectLst/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F18D59D5-5B17-4492-8E14-BD479612D587}"/>
              </a:ext>
            </a:extLst>
          </p:cNvPr>
          <p:cNvGrpSpPr/>
          <p:nvPr/>
        </p:nvGrpSpPr>
        <p:grpSpPr>
          <a:xfrm>
            <a:off x="2134484" y="2325832"/>
            <a:ext cx="6438512" cy="400110"/>
            <a:chOff x="2261086" y="2247063"/>
            <a:chExt cx="6438512" cy="400110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A54AB366-A698-4D20-BA1E-720251CB77F7}"/>
                </a:ext>
              </a:extLst>
            </p:cNvPr>
            <p:cNvSpPr/>
            <p:nvPr/>
          </p:nvSpPr>
          <p:spPr>
            <a:xfrm rot="2700000">
              <a:off x="2261086" y="2394865"/>
              <a:ext cx="104506" cy="104506"/>
            </a:xfrm>
            <a:prstGeom prst="rect">
              <a:avLst/>
            </a:prstGeom>
            <a:solidFill>
              <a:srgbClr val="16C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7617EF6F-3E42-4678-BF73-A64299D039B6}"/>
                </a:ext>
              </a:extLst>
            </p:cNvPr>
            <p:cNvSpPr txBox="1"/>
            <p:nvPr/>
          </p:nvSpPr>
          <p:spPr>
            <a:xfrm>
              <a:off x="2413518" y="2247063"/>
              <a:ext cx="628608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b="0" i="0">
                  <a:solidFill>
                    <a:srgbClr val="033454"/>
                  </a:solidFill>
                  <a:effectLst/>
                  <a:latin typeface="+mj-lt"/>
                  <a:cs typeface="Arial" panose="020B0604020202020204" pitchFamily="34" charset="0"/>
                </a:rPr>
                <a:t>Attentiveness of each student and Overall class room status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B6F7D62C-3261-492C-B4BB-3B1F675F4C67}"/>
              </a:ext>
            </a:extLst>
          </p:cNvPr>
          <p:cNvGrpSpPr/>
          <p:nvPr/>
        </p:nvGrpSpPr>
        <p:grpSpPr>
          <a:xfrm>
            <a:off x="2134484" y="2711045"/>
            <a:ext cx="6796687" cy="400110"/>
            <a:chOff x="2261086" y="2247063"/>
            <a:chExt cx="6796687" cy="400110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D63F11C1-8FA9-434E-AA75-7664CB19CA8B}"/>
                </a:ext>
              </a:extLst>
            </p:cNvPr>
            <p:cNvSpPr/>
            <p:nvPr/>
          </p:nvSpPr>
          <p:spPr>
            <a:xfrm rot="2700000">
              <a:off x="2261086" y="2394865"/>
              <a:ext cx="104506" cy="104506"/>
            </a:xfrm>
            <a:prstGeom prst="rect">
              <a:avLst/>
            </a:prstGeom>
            <a:solidFill>
              <a:srgbClr val="16C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D84A1E93-0119-49A3-A0DC-2712B66355C6}"/>
                </a:ext>
              </a:extLst>
            </p:cNvPr>
            <p:cNvSpPr txBox="1"/>
            <p:nvPr/>
          </p:nvSpPr>
          <p:spPr>
            <a:xfrm>
              <a:off x="2413518" y="2247063"/>
              <a:ext cx="664425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b="0" i="0">
                  <a:solidFill>
                    <a:srgbClr val="033454"/>
                  </a:solidFill>
                  <a:effectLst/>
                  <a:latin typeface="+mj-lt"/>
                  <a:cs typeface="Arial" panose="020B0604020202020204" pitchFamily="34" charset="0"/>
                </a:rPr>
                <a:t>Lecturer should notify if most students got confused at a point 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694A4A2F-3B0D-49C6-BC1F-FE918F6BE49F}"/>
              </a:ext>
            </a:extLst>
          </p:cNvPr>
          <p:cNvGrpSpPr/>
          <p:nvPr/>
        </p:nvGrpSpPr>
        <p:grpSpPr>
          <a:xfrm>
            <a:off x="2134484" y="3096257"/>
            <a:ext cx="5670096" cy="400110"/>
            <a:chOff x="2261086" y="2247063"/>
            <a:chExt cx="5670096" cy="400110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143D4323-2FFB-4397-AC30-39778C692EE1}"/>
                </a:ext>
              </a:extLst>
            </p:cNvPr>
            <p:cNvSpPr/>
            <p:nvPr/>
          </p:nvSpPr>
          <p:spPr>
            <a:xfrm rot="2700000">
              <a:off x="2261086" y="2394865"/>
              <a:ext cx="104506" cy="104506"/>
            </a:xfrm>
            <a:prstGeom prst="rect">
              <a:avLst/>
            </a:prstGeom>
            <a:solidFill>
              <a:srgbClr val="16C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530364B0-641B-4FF6-8219-7EEAD472841E}"/>
                </a:ext>
              </a:extLst>
            </p:cNvPr>
            <p:cNvSpPr txBox="1"/>
            <p:nvPr/>
          </p:nvSpPr>
          <p:spPr>
            <a:xfrm>
              <a:off x="2413518" y="2247063"/>
              <a:ext cx="551766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b="0" i="0">
                  <a:solidFill>
                    <a:srgbClr val="033454"/>
                  </a:solidFill>
                  <a:effectLst/>
                  <a:latin typeface="+mj-lt"/>
                  <a:cs typeface="Arial" panose="020B0604020202020204" pitchFamily="34" charset="0"/>
                </a:rPr>
                <a:t>Student engagement report though out the lecturer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690FBDB8-A882-48D1-8759-B0B9D417217D}"/>
              </a:ext>
            </a:extLst>
          </p:cNvPr>
          <p:cNvGrpSpPr/>
          <p:nvPr/>
        </p:nvGrpSpPr>
        <p:grpSpPr>
          <a:xfrm>
            <a:off x="1715761" y="3635849"/>
            <a:ext cx="4181082" cy="461665"/>
            <a:chOff x="1796105" y="1584815"/>
            <a:chExt cx="4181082" cy="461665"/>
          </a:xfrm>
        </p:grpSpPr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0B7EF20D-F6CF-44A3-BCC6-E1D41851E9E8}"/>
                </a:ext>
              </a:extLst>
            </p:cNvPr>
            <p:cNvGrpSpPr/>
            <p:nvPr/>
          </p:nvGrpSpPr>
          <p:grpSpPr>
            <a:xfrm>
              <a:off x="1796105" y="1718666"/>
              <a:ext cx="193963" cy="193963"/>
              <a:chOff x="1796105" y="1718666"/>
              <a:chExt cx="193963" cy="193963"/>
            </a:xfrm>
          </p:grpSpPr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30E3F37A-0156-46C8-A14D-48644E45CC20}"/>
                  </a:ext>
                </a:extLst>
              </p:cNvPr>
              <p:cNvSpPr/>
              <p:nvPr/>
            </p:nvSpPr>
            <p:spPr>
              <a:xfrm rot="2700000">
                <a:off x="1840832" y="1763396"/>
                <a:ext cx="104506" cy="104506"/>
              </a:xfrm>
              <a:prstGeom prst="rect">
                <a:avLst/>
              </a:prstGeom>
              <a:solidFill>
                <a:srgbClr val="16C79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5D598108-0637-475D-B39A-41AC079D0851}"/>
                  </a:ext>
                </a:extLst>
              </p:cNvPr>
              <p:cNvSpPr/>
              <p:nvPr/>
            </p:nvSpPr>
            <p:spPr>
              <a:xfrm rot="2700000">
                <a:off x="1796105" y="1718666"/>
                <a:ext cx="193963" cy="193963"/>
              </a:xfrm>
              <a:prstGeom prst="rect">
                <a:avLst/>
              </a:prstGeom>
              <a:noFill/>
              <a:ln w="381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58E53FC3-D2BB-4B57-9A75-404DB04C97B3}"/>
                </a:ext>
              </a:extLst>
            </p:cNvPr>
            <p:cNvSpPr txBox="1"/>
            <p:nvPr/>
          </p:nvSpPr>
          <p:spPr>
            <a:xfrm>
              <a:off x="2093495" y="1584815"/>
              <a:ext cx="388369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b="0" i="0">
                  <a:solidFill>
                    <a:srgbClr val="033454"/>
                  </a:solidFill>
                  <a:effectLst/>
                  <a:latin typeface="+mj-lt"/>
                  <a:cs typeface="Arial" panose="020B0604020202020204" pitchFamily="34" charset="0"/>
                </a:rPr>
                <a:t>Non-Functional Requirements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8A53F37E-648E-44FB-973C-683524DF51B4}"/>
              </a:ext>
            </a:extLst>
          </p:cNvPr>
          <p:cNvGrpSpPr/>
          <p:nvPr/>
        </p:nvGrpSpPr>
        <p:grpSpPr>
          <a:xfrm>
            <a:off x="2134484" y="4121585"/>
            <a:ext cx="1438810" cy="400110"/>
            <a:chOff x="2261086" y="2247063"/>
            <a:chExt cx="1438810" cy="400110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D6FE64F6-0506-4D74-BCB3-E4182908DAE2}"/>
                </a:ext>
              </a:extLst>
            </p:cNvPr>
            <p:cNvSpPr/>
            <p:nvPr/>
          </p:nvSpPr>
          <p:spPr>
            <a:xfrm rot="2700000">
              <a:off x="2261086" y="2394865"/>
              <a:ext cx="104506" cy="104506"/>
            </a:xfrm>
            <a:prstGeom prst="rect">
              <a:avLst/>
            </a:prstGeom>
            <a:solidFill>
              <a:srgbClr val="16C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7B19922D-2004-4914-AD9E-BC0661F7FF93}"/>
                </a:ext>
              </a:extLst>
            </p:cNvPr>
            <p:cNvSpPr txBox="1"/>
            <p:nvPr/>
          </p:nvSpPr>
          <p:spPr>
            <a:xfrm>
              <a:off x="2413518" y="2247063"/>
              <a:ext cx="128637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b="0" i="0">
                  <a:solidFill>
                    <a:srgbClr val="033454"/>
                  </a:solidFill>
                  <a:effectLst/>
                  <a:latin typeface="+mj-lt"/>
                  <a:cs typeface="Arial" panose="020B0604020202020204" pitchFamily="34" charset="0"/>
                </a:rPr>
                <a:t>Availability</a:t>
              </a: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03A31E46-24E1-4135-9741-D2D7A294FD5E}"/>
              </a:ext>
            </a:extLst>
          </p:cNvPr>
          <p:cNvGrpSpPr/>
          <p:nvPr/>
        </p:nvGrpSpPr>
        <p:grpSpPr>
          <a:xfrm>
            <a:off x="2134484" y="4506798"/>
            <a:ext cx="1447787" cy="400110"/>
            <a:chOff x="2261086" y="2247063"/>
            <a:chExt cx="1447787" cy="400110"/>
          </a:xfrm>
        </p:grpSpPr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44D48E06-04A6-4E1B-A319-DCF915B778AC}"/>
                </a:ext>
              </a:extLst>
            </p:cNvPr>
            <p:cNvSpPr/>
            <p:nvPr/>
          </p:nvSpPr>
          <p:spPr>
            <a:xfrm rot="2700000">
              <a:off x="2261086" y="2394865"/>
              <a:ext cx="104506" cy="104506"/>
            </a:xfrm>
            <a:prstGeom prst="rect">
              <a:avLst/>
            </a:prstGeom>
            <a:solidFill>
              <a:srgbClr val="16C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AB3C102E-592D-48FE-9309-8543E52C4439}"/>
                </a:ext>
              </a:extLst>
            </p:cNvPr>
            <p:cNvSpPr txBox="1"/>
            <p:nvPr/>
          </p:nvSpPr>
          <p:spPr>
            <a:xfrm>
              <a:off x="2413518" y="2247063"/>
              <a:ext cx="129535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b="0" i="0">
                  <a:solidFill>
                    <a:srgbClr val="033454"/>
                  </a:solidFill>
                  <a:effectLst/>
                  <a:latin typeface="+mj-lt"/>
                  <a:cs typeface="Arial" panose="020B0604020202020204" pitchFamily="34" charset="0"/>
                </a:rPr>
                <a:t>Reusability</a:t>
              </a: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B211D6F2-1AB6-44DB-AB6F-DF2C2369D991}"/>
              </a:ext>
            </a:extLst>
          </p:cNvPr>
          <p:cNvGrpSpPr/>
          <p:nvPr/>
        </p:nvGrpSpPr>
        <p:grpSpPr>
          <a:xfrm>
            <a:off x="2134484" y="4892011"/>
            <a:ext cx="1355710" cy="400110"/>
            <a:chOff x="2261086" y="2247063"/>
            <a:chExt cx="1355710" cy="400110"/>
          </a:xfrm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CA062001-88FE-4533-BA2A-9311C736CF08}"/>
                </a:ext>
              </a:extLst>
            </p:cNvPr>
            <p:cNvSpPr/>
            <p:nvPr/>
          </p:nvSpPr>
          <p:spPr>
            <a:xfrm rot="2700000">
              <a:off x="2261086" y="2394865"/>
              <a:ext cx="104506" cy="104506"/>
            </a:xfrm>
            <a:prstGeom prst="rect">
              <a:avLst/>
            </a:prstGeom>
            <a:solidFill>
              <a:srgbClr val="16C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F47E8495-8816-4F06-B51C-5851D60392C7}"/>
                </a:ext>
              </a:extLst>
            </p:cNvPr>
            <p:cNvSpPr txBox="1"/>
            <p:nvPr/>
          </p:nvSpPr>
          <p:spPr>
            <a:xfrm>
              <a:off x="2413518" y="2247063"/>
              <a:ext cx="120327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b="0" i="0">
                  <a:solidFill>
                    <a:srgbClr val="033454"/>
                  </a:solidFill>
                  <a:effectLst/>
                  <a:latin typeface="+mj-lt"/>
                  <a:cs typeface="Arial" panose="020B0604020202020204" pitchFamily="34" charset="0"/>
                </a:rPr>
                <a:t>Scalability</a:t>
              </a: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C7E42D61-6056-431D-BE1B-D2B85F454410}"/>
              </a:ext>
            </a:extLst>
          </p:cNvPr>
          <p:cNvGrpSpPr/>
          <p:nvPr/>
        </p:nvGrpSpPr>
        <p:grpSpPr>
          <a:xfrm>
            <a:off x="2134484" y="5277223"/>
            <a:ext cx="1346990" cy="400110"/>
            <a:chOff x="2261086" y="2247063"/>
            <a:chExt cx="1346990" cy="400110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066B9E61-4DFE-4AB4-A489-14804043C936}"/>
                </a:ext>
              </a:extLst>
            </p:cNvPr>
            <p:cNvSpPr/>
            <p:nvPr/>
          </p:nvSpPr>
          <p:spPr>
            <a:xfrm rot="2700000">
              <a:off x="2261086" y="2394865"/>
              <a:ext cx="104506" cy="104506"/>
            </a:xfrm>
            <a:prstGeom prst="rect">
              <a:avLst/>
            </a:prstGeom>
            <a:solidFill>
              <a:srgbClr val="16C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ECAE255D-3CA2-4544-B6C7-EEEF6F3B0DDF}"/>
                </a:ext>
              </a:extLst>
            </p:cNvPr>
            <p:cNvSpPr txBox="1"/>
            <p:nvPr/>
          </p:nvSpPr>
          <p:spPr>
            <a:xfrm>
              <a:off x="2413518" y="2247063"/>
              <a:ext cx="119455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b="0" i="0">
                  <a:solidFill>
                    <a:srgbClr val="033454"/>
                  </a:solidFill>
                  <a:effectLst/>
                  <a:latin typeface="+mj-lt"/>
                  <a:cs typeface="Arial" panose="020B0604020202020204" pitchFamily="34" charset="0"/>
                </a:rPr>
                <a:t>Useability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808626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1FA2CFD2-8CE8-4136-88DD-B9B0BA7425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40" b="2940"/>
          <a:stretch/>
        </p:blipFill>
        <p:spPr>
          <a:xfrm>
            <a:off x="347010" y="895352"/>
            <a:ext cx="521208" cy="521974"/>
          </a:xfrm>
          <a:prstGeom prst="ellipse">
            <a:avLst/>
          </a:prstGeom>
          <a:ln w="12700">
            <a:solidFill>
              <a:schemeClr val="bg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34994B2-5832-403F-AC03-30B35F77AC4C}"/>
              </a:ext>
            </a:extLst>
          </p:cNvPr>
          <p:cNvSpPr txBox="1"/>
          <p:nvPr/>
        </p:nvSpPr>
        <p:spPr>
          <a:xfrm>
            <a:off x="107045" y="1547995"/>
            <a:ext cx="10021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IT18009132</a:t>
            </a:r>
            <a:endParaRPr lang="en-US" sz="1400" b="1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7D5711-B7D8-4BF1-8A06-FA7688B0C199}"/>
              </a:ext>
            </a:extLst>
          </p:cNvPr>
          <p:cNvSpPr txBox="1"/>
          <p:nvPr/>
        </p:nvSpPr>
        <p:spPr>
          <a:xfrm>
            <a:off x="57736" y="1760382"/>
            <a:ext cx="110081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Dilanka R.M.T.</a:t>
            </a:r>
            <a:endParaRPr lang="en-US" sz="1100">
              <a:solidFill>
                <a:schemeClr val="bg1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26B66DB-30E5-4D3B-9B1F-3677B019E790}"/>
              </a:ext>
            </a:extLst>
          </p:cNvPr>
          <p:cNvCxnSpPr/>
          <p:nvPr/>
        </p:nvCxnSpPr>
        <p:spPr>
          <a:xfrm>
            <a:off x="127916" y="1523519"/>
            <a:ext cx="1002197" cy="0"/>
          </a:xfrm>
          <a:prstGeom prst="line">
            <a:avLst/>
          </a:prstGeom>
          <a:ln>
            <a:solidFill>
              <a:schemeClr val="bg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FB7663B-6CFD-4CDF-9E3D-521DA0A6A81C}"/>
              </a:ext>
            </a:extLst>
          </p:cNvPr>
          <p:cNvSpPr txBox="1"/>
          <p:nvPr/>
        </p:nvSpPr>
        <p:spPr>
          <a:xfrm>
            <a:off x="177575" y="5961926"/>
            <a:ext cx="86113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bg1"/>
                </a:solidFill>
                <a:latin typeface="Speak Pro" panose="020B0504020101020102" pitchFamily="34" charset="0"/>
              </a:rPr>
              <a:t>42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8209B5C-D708-480E-914E-9D6C12338F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517" y="1395466"/>
            <a:ext cx="8095509" cy="4951180"/>
          </a:xfrm>
          <a:prstGeom prst="rect">
            <a:avLst/>
          </a:prstGeom>
        </p:spPr>
      </p:pic>
      <p:grpSp>
        <p:nvGrpSpPr>
          <p:cNvPr id="111" name="Group 110">
            <a:extLst>
              <a:ext uri="{FF2B5EF4-FFF2-40B4-BE49-F238E27FC236}">
                <a16:creationId xmlns:a16="http://schemas.microsoft.com/office/drawing/2014/main" id="{34FAE6D1-056F-451B-85E7-293D4318F386}"/>
              </a:ext>
            </a:extLst>
          </p:cNvPr>
          <p:cNvGrpSpPr/>
          <p:nvPr/>
        </p:nvGrpSpPr>
        <p:grpSpPr>
          <a:xfrm>
            <a:off x="1800323" y="334692"/>
            <a:ext cx="5538315" cy="609828"/>
            <a:chOff x="277091" y="249153"/>
            <a:chExt cx="5538315" cy="609828"/>
          </a:xfrm>
        </p:grpSpPr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CAC3B5C0-FFFE-4AC9-A8B6-B5D7322C9C7E}"/>
                </a:ext>
              </a:extLst>
            </p:cNvPr>
            <p:cNvSpPr/>
            <p:nvPr/>
          </p:nvSpPr>
          <p:spPr>
            <a:xfrm>
              <a:off x="277091" y="267854"/>
              <a:ext cx="83128" cy="591127"/>
            </a:xfrm>
            <a:prstGeom prst="rect">
              <a:avLst/>
            </a:prstGeom>
            <a:solidFill>
              <a:srgbClr val="16C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6FF18CCC-E168-4896-B417-209C04F23280}"/>
                </a:ext>
              </a:extLst>
            </p:cNvPr>
            <p:cNvSpPr txBox="1"/>
            <p:nvPr/>
          </p:nvSpPr>
          <p:spPr>
            <a:xfrm>
              <a:off x="480291" y="249153"/>
              <a:ext cx="533511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3200" b="1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System Overview Diagram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4870997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1FA2CFD2-8CE8-4136-88DD-B9B0BA7425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40" b="2940"/>
          <a:stretch/>
        </p:blipFill>
        <p:spPr>
          <a:xfrm>
            <a:off x="347010" y="895352"/>
            <a:ext cx="521208" cy="521974"/>
          </a:xfrm>
          <a:prstGeom prst="ellipse">
            <a:avLst/>
          </a:prstGeom>
          <a:ln w="12700">
            <a:solidFill>
              <a:schemeClr val="bg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34994B2-5832-403F-AC03-30B35F77AC4C}"/>
              </a:ext>
            </a:extLst>
          </p:cNvPr>
          <p:cNvSpPr txBox="1"/>
          <p:nvPr/>
        </p:nvSpPr>
        <p:spPr>
          <a:xfrm>
            <a:off x="107045" y="1547995"/>
            <a:ext cx="10021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IT18009132</a:t>
            </a:r>
            <a:endParaRPr lang="en-US" sz="1400" b="1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7D5711-B7D8-4BF1-8A06-FA7688B0C199}"/>
              </a:ext>
            </a:extLst>
          </p:cNvPr>
          <p:cNvSpPr txBox="1"/>
          <p:nvPr/>
        </p:nvSpPr>
        <p:spPr>
          <a:xfrm>
            <a:off x="57736" y="1760382"/>
            <a:ext cx="110081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Dilanka R.M.T.</a:t>
            </a:r>
            <a:endParaRPr lang="en-US" sz="1100">
              <a:solidFill>
                <a:schemeClr val="bg1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26B66DB-30E5-4D3B-9B1F-3677B019E790}"/>
              </a:ext>
            </a:extLst>
          </p:cNvPr>
          <p:cNvCxnSpPr/>
          <p:nvPr/>
        </p:nvCxnSpPr>
        <p:spPr>
          <a:xfrm>
            <a:off x="127916" y="1523519"/>
            <a:ext cx="1002197" cy="0"/>
          </a:xfrm>
          <a:prstGeom prst="line">
            <a:avLst/>
          </a:prstGeom>
          <a:ln>
            <a:solidFill>
              <a:schemeClr val="bg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FB7663B-6CFD-4CDF-9E3D-521DA0A6A81C}"/>
              </a:ext>
            </a:extLst>
          </p:cNvPr>
          <p:cNvSpPr txBox="1"/>
          <p:nvPr/>
        </p:nvSpPr>
        <p:spPr>
          <a:xfrm>
            <a:off x="177575" y="5961926"/>
            <a:ext cx="86113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bg1"/>
                </a:solidFill>
                <a:latin typeface="Speak Pro" panose="020B0504020101020102" pitchFamily="34" charset="0"/>
              </a:rPr>
              <a:t>43</a:t>
            </a:r>
          </a:p>
        </p:txBody>
      </p: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34FAE6D1-056F-451B-85E7-293D4318F386}"/>
              </a:ext>
            </a:extLst>
          </p:cNvPr>
          <p:cNvGrpSpPr/>
          <p:nvPr/>
        </p:nvGrpSpPr>
        <p:grpSpPr>
          <a:xfrm>
            <a:off x="1800323" y="334692"/>
            <a:ext cx="5203287" cy="609828"/>
            <a:chOff x="277091" y="249153"/>
            <a:chExt cx="5203287" cy="609828"/>
          </a:xfrm>
        </p:grpSpPr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CAC3B5C0-FFFE-4AC9-A8B6-B5D7322C9C7E}"/>
                </a:ext>
              </a:extLst>
            </p:cNvPr>
            <p:cNvSpPr/>
            <p:nvPr/>
          </p:nvSpPr>
          <p:spPr>
            <a:xfrm>
              <a:off x="277091" y="267854"/>
              <a:ext cx="83128" cy="591127"/>
            </a:xfrm>
            <a:prstGeom prst="rect">
              <a:avLst/>
            </a:prstGeom>
            <a:solidFill>
              <a:srgbClr val="16C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6FF18CCC-E168-4896-B417-209C04F23280}"/>
                </a:ext>
              </a:extLst>
            </p:cNvPr>
            <p:cNvSpPr txBox="1"/>
            <p:nvPr/>
          </p:nvSpPr>
          <p:spPr>
            <a:xfrm>
              <a:off x="480291" y="249153"/>
              <a:ext cx="500008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3200" b="1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Technologies to be Used</a:t>
              </a:r>
            </a:p>
          </p:txBody>
        </p:sp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FE62280A-DE97-44FD-B709-D79DF5AD385B}"/>
              </a:ext>
            </a:extLst>
          </p:cNvPr>
          <p:cNvGrpSpPr/>
          <p:nvPr/>
        </p:nvGrpSpPr>
        <p:grpSpPr>
          <a:xfrm>
            <a:off x="2187025" y="1498758"/>
            <a:ext cx="5568785" cy="400110"/>
            <a:chOff x="2302750" y="3799391"/>
            <a:chExt cx="5568785" cy="400110"/>
          </a:xfrm>
        </p:grpSpPr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467DA69E-1ADF-4900-895B-1AF75B144DCE}"/>
                </a:ext>
              </a:extLst>
            </p:cNvPr>
            <p:cNvSpPr/>
            <p:nvPr/>
          </p:nvSpPr>
          <p:spPr>
            <a:xfrm rot="2700000">
              <a:off x="2302750" y="3882029"/>
              <a:ext cx="154270" cy="154270"/>
            </a:xfrm>
            <a:prstGeom prst="rect">
              <a:avLst/>
            </a:prstGeom>
            <a:solidFill>
              <a:srgbClr val="16C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5F26ACA2-5697-4728-A2EE-AE9826A3983E}"/>
                </a:ext>
              </a:extLst>
            </p:cNvPr>
            <p:cNvSpPr txBox="1"/>
            <p:nvPr/>
          </p:nvSpPr>
          <p:spPr>
            <a:xfrm>
              <a:off x="2488971" y="3799391"/>
              <a:ext cx="538256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0" i="0">
                  <a:solidFill>
                    <a:srgbClr val="000000"/>
                  </a:solidFill>
                  <a:effectLst/>
                  <a:latin typeface="+mj-lt"/>
                  <a:cs typeface="Arial" panose="020B0604020202020204" pitchFamily="34" charset="0"/>
                </a:rPr>
                <a:t>Unity Game Engine - Build the Virtual Environment</a:t>
              </a:r>
            </a:p>
          </p:txBody>
        </p: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05D4A3BB-3015-421A-B659-4409527D48AC}"/>
              </a:ext>
            </a:extLst>
          </p:cNvPr>
          <p:cNvGrpSpPr/>
          <p:nvPr/>
        </p:nvGrpSpPr>
        <p:grpSpPr>
          <a:xfrm>
            <a:off x="2187025" y="2031966"/>
            <a:ext cx="4078505" cy="400110"/>
            <a:chOff x="2302750" y="3799391"/>
            <a:chExt cx="4078505" cy="400110"/>
          </a:xfrm>
        </p:grpSpPr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15C207F3-3F9D-4C1E-B9F6-DCADA76D2B96}"/>
                </a:ext>
              </a:extLst>
            </p:cNvPr>
            <p:cNvSpPr/>
            <p:nvPr/>
          </p:nvSpPr>
          <p:spPr>
            <a:xfrm rot="2700000">
              <a:off x="2302750" y="3882029"/>
              <a:ext cx="154270" cy="154270"/>
            </a:xfrm>
            <a:prstGeom prst="rect">
              <a:avLst/>
            </a:prstGeom>
            <a:solidFill>
              <a:srgbClr val="16C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C6A8AE33-7292-4D95-BFC2-884D1912602F}"/>
                </a:ext>
              </a:extLst>
            </p:cNvPr>
            <p:cNvSpPr txBox="1"/>
            <p:nvPr/>
          </p:nvSpPr>
          <p:spPr>
            <a:xfrm>
              <a:off x="2488971" y="3799391"/>
              <a:ext cx="389228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0" i="0">
                  <a:solidFill>
                    <a:srgbClr val="000000"/>
                  </a:solidFill>
                  <a:effectLst/>
                  <a:latin typeface="+mj-lt"/>
                  <a:cs typeface="Arial" panose="020B0604020202020204" pitchFamily="34" charset="0"/>
                </a:rPr>
                <a:t>C# - Development language of Unity</a:t>
              </a:r>
            </a:p>
          </p:txBody>
        </p:sp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EAB55289-D9E5-4DDF-8F11-B350335D9CAA}"/>
              </a:ext>
            </a:extLst>
          </p:cNvPr>
          <p:cNvGrpSpPr/>
          <p:nvPr/>
        </p:nvGrpSpPr>
        <p:grpSpPr>
          <a:xfrm>
            <a:off x="2187025" y="2565174"/>
            <a:ext cx="2092512" cy="400110"/>
            <a:chOff x="2302750" y="3799391"/>
            <a:chExt cx="2092512" cy="400110"/>
          </a:xfrm>
        </p:grpSpPr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31BCD5C0-5193-47CF-AE82-B728DFB43D9E}"/>
                </a:ext>
              </a:extLst>
            </p:cNvPr>
            <p:cNvSpPr/>
            <p:nvPr/>
          </p:nvSpPr>
          <p:spPr>
            <a:xfrm rot="2700000">
              <a:off x="2302750" y="3882029"/>
              <a:ext cx="154270" cy="154270"/>
            </a:xfrm>
            <a:prstGeom prst="rect">
              <a:avLst/>
            </a:prstGeom>
            <a:solidFill>
              <a:srgbClr val="16C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9F79FAD5-BAFF-4836-8B4C-5BCF9A2400CF}"/>
                </a:ext>
              </a:extLst>
            </p:cNvPr>
            <p:cNvSpPr txBox="1"/>
            <p:nvPr/>
          </p:nvSpPr>
          <p:spPr>
            <a:xfrm>
              <a:off x="2488971" y="3799391"/>
              <a:ext cx="190629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0" i="0">
                  <a:solidFill>
                    <a:srgbClr val="000000"/>
                  </a:solidFill>
                  <a:effectLst/>
                  <a:latin typeface="+mj-lt"/>
                  <a:cs typeface="Arial" panose="020B0604020202020204" pitchFamily="34" charset="0"/>
                </a:rPr>
                <a:t>Visual Studio IDE</a:t>
              </a:r>
            </a:p>
          </p:txBody>
        </p:sp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19DC8907-9081-47CA-ACEF-13B7D487C183}"/>
              </a:ext>
            </a:extLst>
          </p:cNvPr>
          <p:cNvGrpSpPr/>
          <p:nvPr/>
        </p:nvGrpSpPr>
        <p:grpSpPr>
          <a:xfrm>
            <a:off x="2187025" y="3098382"/>
            <a:ext cx="6464158" cy="400110"/>
            <a:chOff x="2302750" y="3799391"/>
            <a:chExt cx="6464158" cy="400110"/>
          </a:xfrm>
        </p:grpSpPr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087664E9-CDCA-4E5D-A36E-9BF6E89FF84D}"/>
                </a:ext>
              </a:extLst>
            </p:cNvPr>
            <p:cNvSpPr/>
            <p:nvPr/>
          </p:nvSpPr>
          <p:spPr>
            <a:xfrm rot="2700000">
              <a:off x="2302750" y="3882029"/>
              <a:ext cx="154270" cy="154270"/>
            </a:xfrm>
            <a:prstGeom prst="rect">
              <a:avLst/>
            </a:prstGeom>
            <a:solidFill>
              <a:srgbClr val="16C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90CAF099-036A-41BF-8C4B-E1EB394E72AD}"/>
                </a:ext>
              </a:extLst>
            </p:cNvPr>
            <p:cNvSpPr txBox="1"/>
            <p:nvPr/>
          </p:nvSpPr>
          <p:spPr>
            <a:xfrm>
              <a:off x="2488971" y="3799391"/>
              <a:ext cx="627793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0" i="0">
                  <a:solidFill>
                    <a:srgbClr val="000000"/>
                  </a:solidFill>
                  <a:effectLst/>
                  <a:latin typeface="+mj-lt"/>
                  <a:cs typeface="Arial" panose="020B0604020202020204" pitchFamily="34" charset="0"/>
                </a:rPr>
                <a:t>Photon Unity Networking - Multiuser Development in Unity</a:t>
              </a:r>
            </a:p>
          </p:txBody>
        </p:sp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4CACE0EB-39C2-4460-96E4-A815F41A384B}"/>
              </a:ext>
            </a:extLst>
          </p:cNvPr>
          <p:cNvGrpSpPr/>
          <p:nvPr/>
        </p:nvGrpSpPr>
        <p:grpSpPr>
          <a:xfrm>
            <a:off x="2187025" y="3631590"/>
            <a:ext cx="7330484" cy="400110"/>
            <a:chOff x="2302750" y="3799391"/>
            <a:chExt cx="7330484" cy="400110"/>
          </a:xfrm>
        </p:grpSpPr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BD10F97B-C2DF-462F-80BF-00C7DE8D790C}"/>
                </a:ext>
              </a:extLst>
            </p:cNvPr>
            <p:cNvSpPr/>
            <p:nvPr/>
          </p:nvSpPr>
          <p:spPr>
            <a:xfrm rot="2700000">
              <a:off x="2302750" y="3882029"/>
              <a:ext cx="154270" cy="154270"/>
            </a:xfrm>
            <a:prstGeom prst="rect">
              <a:avLst/>
            </a:prstGeom>
            <a:solidFill>
              <a:srgbClr val="16C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B660CF9B-BED7-4748-950C-825E9A823FDD}"/>
                </a:ext>
              </a:extLst>
            </p:cNvPr>
            <p:cNvSpPr txBox="1"/>
            <p:nvPr/>
          </p:nvSpPr>
          <p:spPr>
            <a:xfrm>
              <a:off x="2488971" y="3799391"/>
              <a:ext cx="714426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0" i="0">
                  <a:solidFill>
                    <a:srgbClr val="000000"/>
                  </a:solidFill>
                  <a:effectLst/>
                  <a:latin typeface="+mj-lt"/>
                  <a:cs typeface="Arial" panose="020B0604020202020204" pitchFamily="34" charset="0"/>
                </a:rPr>
                <a:t>Agora - Enable voice communication between lecturer and students</a:t>
              </a:r>
            </a:p>
          </p:txBody>
        </p:sp>
      </p:grp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8F830B69-57FF-46B5-8828-D33AFE23DAB0}"/>
              </a:ext>
            </a:extLst>
          </p:cNvPr>
          <p:cNvGrpSpPr/>
          <p:nvPr/>
        </p:nvGrpSpPr>
        <p:grpSpPr>
          <a:xfrm>
            <a:off x="2187025" y="4164798"/>
            <a:ext cx="3161331" cy="400110"/>
            <a:chOff x="2302750" y="3799391"/>
            <a:chExt cx="3161331" cy="400110"/>
          </a:xfrm>
        </p:grpSpPr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03F84257-084F-4F9D-B8DC-5F1B17C81E26}"/>
                </a:ext>
              </a:extLst>
            </p:cNvPr>
            <p:cNvSpPr/>
            <p:nvPr/>
          </p:nvSpPr>
          <p:spPr>
            <a:xfrm rot="2700000">
              <a:off x="2302750" y="3882029"/>
              <a:ext cx="154270" cy="154270"/>
            </a:xfrm>
            <a:prstGeom prst="rect">
              <a:avLst/>
            </a:prstGeom>
            <a:solidFill>
              <a:srgbClr val="16C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CF483FFC-3307-4951-8205-7CDDFBBD1966}"/>
                </a:ext>
              </a:extLst>
            </p:cNvPr>
            <p:cNvSpPr txBox="1"/>
            <p:nvPr/>
          </p:nvSpPr>
          <p:spPr>
            <a:xfrm>
              <a:off x="2488971" y="3799391"/>
              <a:ext cx="29751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0" i="0">
                  <a:solidFill>
                    <a:srgbClr val="000000"/>
                  </a:solidFill>
                  <a:effectLst/>
                  <a:latin typeface="+mj-lt"/>
                  <a:cs typeface="Arial" panose="020B0604020202020204" pitchFamily="34" charset="0"/>
                </a:rPr>
                <a:t>Mongo DB Atlas - Database</a:t>
              </a:r>
            </a:p>
          </p:txBody>
        </p:sp>
      </p:grp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2771A79F-483C-4CE1-9C60-33050641696C}"/>
              </a:ext>
            </a:extLst>
          </p:cNvPr>
          <p:cNvGrpSpPr/>
          <p:nvPr/>
        </p:nvGrpSpPr>
        <p:grpSpPr>
          <a:xfrm>
            <a:off x="2187025" y="4698006"/>
            <a:ext cx="3426019" cy="400110"/>
            <a:chOff x="2302750" y="3799391"/>
            <a:chExt cx="3426019" cy="400110"/>
          </a:xfrm>
        </p:grpSpPr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9648F4FC-31AF-4F4F-9190-57696C9CDB1D}"/>
                </a:ext>
              </a:extLst>
            </p:cNvPr>
            <p:cNvSpPr/>
            <p:nvPr/>
          </p:nvSpPr>
          <p:spPr>
            <a:xfrm rot="2700000">
              <a:off x="2302750" y="3882029"/>
              <a:ext cx="154270" cy="154270"/>
            </a:xfrm>
            <a:prstGeom prst="rect">
              <a:avLst/>
            </a:prstGeom>
            <a:solidFill>
              <a:srgbClr val="16C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57D81B29-874B-4051-B2B9-8E368A4CCEC8}"/>
                </a:ext>
              </a:extLst>
            </p:cNvPr>
            <p:cNvSpPr txBox="1"/>
            <p:nvPr/>
          </p:nvSpPr>
          <p:spPr>
            <a:xfrm>
              <a:off x="2488971" y="3799391"/>
              <a:ext cx="323979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0" i="0">
                  <a:solidFill>
                    <a:srgbClr val="000000"/>
                  </a:solidFill>
                  <a:effectLst/>
                  <a:latin typeface="+mj-lt"/>
                  <a:cs typeface="Arial" panose="020B0604020202020204" pitchFamily="34" charset="0"/>
                </a:rPr>
                <a:t>Node.JS, Express.JS - REST API</a:t>
              </a:r>
            </a:p>
          </p:txBody>
        </p:sp>
      </p:grp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E46149ED-F7D4-4CEF-8607-C6602348CD83}"/>
              </a:ext>
            </a:extLst>
          </p:cNvPr>
          <p:cNvGrpSpPr/>
          <p:nvPr/>
        </p:nvGrpSpPr>
        <p:grpSpPr>
          <a:xfrm>
            <a:off x="2187025" y="5231212"/>
            <a:ext cx="4103640" cy="400110"/>
            <a:chOff x="2302750" y="3799391"/>
            <a:chExt cx="4103640" cy="400110"/>
          </a:xfrm>
        </p:grpSpPr>
        <p:sp>
          <p:nvSpPr>
            <p:cNvPr id="160" name="Rectangle 159">
              <a:extLst>
                <a:ext uri="{FF2B5EF4-FFF2-40B4-BE49-F238E27FC236}">
                  <a16:creationId xmlns:a16="http://schemas.microsoft.com/office/drawing/2014/main" id="{F84D8B0D-B599-4F67-ACE9-D76792F7984B}"/>
                </a:ext>
              </a:extLst>
            </p:cNvPr>
            <p:cNvSpPr/>
            <p:nvPr/>
          </p:nvSpPr>
          <p:spPr>
            <a:xfrm rot="2700000">
              <a:off x="2302750" y="3882029"/>
              <a:ext cx="154270" cy="154270"/>
            </a:xfrm>
            <a:prstGeom prst="rect">
              <a:avLst/>
            </a:prstGeom>
            <a:solidFill>
              <a:srgbClr val="16C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44DC7AD4-01E3-4ED8-9274-421E1A70152C}"/>
                </a:ext>
              </a:extLst>
            </p:cNvPr>
            <p:cNvSpPr txBox="1"/>
            <p:nvPr/>
          </p:nvSpPr>
          <p:spPr>
            <a:xfrm>
              <a:off x="2488971" y="3799391"/>
              <a:ext cx="391741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0" i="0">
                  <a:solidFill>
                    <a:srgbClr val="000000"/>
                  </a:solidFill>
                  <a:effectLst/>
                  <a:latin typeface="+mj-lt"/>
                  <a:cs typeface="Arial" panose="020B0604020202020204" pitchFamily="34" charset="0"/>
                </a:rPr>
                <a:t>AWS EC2 cloud service - Cloud Sever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6328191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1FA2CFD2-8CE8-4136-88DD-B9B0BA7425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40" b="2940"/>
          <a:stretch/>
        </p:blipFill>
        <p:spPr>
          <a:xfrm>
            <a:off x="347010" y="895352"/>
            <a:ext cx="521208" cy="521974"/>
          </a:xfrm>
          <a:prstGeom prst="ellipse">
            <a:avLst/>
          </a:prstGeom>
          <a:ln w="12700">
            <a:solidFill>
              <a:schemeClr val="bg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34994B2-5832-403F-AC03-30B35F77AC4C}"/>
              </a:ext>
            </a:extLst>
          </p:cNvPr>
          <p:cNvSpPr txBox="1"/>
          <p:nvPr/>
        </p:nvSpPr>
        <p:spPr>
          <a:xfrm>
            <a:off x="107045" y="1547995"/>
            <a:ext cx="10021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IT18009132</a:t>
            </a:r>
            <a:endParaRPr lang="en-US" sz="1400" b="1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7D5711-B7D8-4BF1-8A06-FA7688B0C199}"/>
              </a:ext>
            </a:extLst>
          </p:cNvPr>
          <p:cNvSpPr txBox="1"/>
          <p:nvPr/>
        </p:nvSpPr>
        <p:spPr>
          <a:xfrm>
            <a:off x="57736" y="1760382"/>
            <a:ext cx="110081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Dilanka R.M.T.</a:t>
            </a:r>
            <a:endParaRPr lang="en-US" sz="1100">
              <a:solidFill>
                <a:schemeClr val="bg1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26B66DB-30E5-4D3B-9B1F-3677B019E790}"/>
              </a:ext>
            </a:extLst>
          </p:cNvPr>
          <p:cNvCxnSpPr/>
          <p:nvPr/>
        </p:nvCxnSpPr>
        <p:spPr>
          <a:xfrm>
            <a:off x="127916" y="1523519"/>
            <a:ext cx="1002197" cy="0"/>
          </a:xfrm>
          <a:prstGeom prst="line">
            <a:avLst/>
          </a:prstGeom>
          <a:ln>
            <a:solidFill>
              <a:schemeClr val="bg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FB7663B-6CFD-4CDF-9E3D-521DA0A6A81C}"/>
              </a:ext>
            </a:extLst>
          </p:cNvPr>
          <p:cNvSpPr txBox="1"/>
          <p:nvPr/>
        </p:nvSpPr>
        <p:spPr>
          <a:xfrm>
            <a:off x="177575" y="5961926"/>
            <a:ext cx="86113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bg1"/>
                </a:solidFill>
                <a:latin typeface="Speak Pro" panose="020B0504020101020102" pitchFamily="34" charset="0"/>
              </a:rPr>
              <a:t>44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14C28F5-D4DC-4DA9-BB04-FDD2D1A3BA96}"/>
              </a:ext>
            </a:extLst>
          </p:cNvPr>
          <p:cNvGrpSpPr/>
          <p:nvPr/>
        </p:nvGrpSpPr>
        <p:grpSpPr>
          <a:xfrm>
            <a:off x="1800323" y="334692"/>
            <a:ext cx="5665529" cy="609828"/>
            <a:chOff x="277091" y="249153"/>
            <a:chExt cx="5665529" cy="609828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568ADB2-F32F-4010-A258-FFEAD60F42D0}"/>
                </a:ext>
              </a:extLst>
            </p:cNvPr>
            <p:cNvSpPr/>
            <p:nvPr/>
          </p:nvSpPr>
          <p:spPr>
            <a:xfrm>
              <a:off x="277091" y="267854"/>
              <a:ext cx="83128" cy="591127"/>
            </a:xfrm>
            <a:prstGeom prst="rect">
              <a:avLst/>
            </a:prstGeom>
            <a:solidFill>
              <a:srgbClr val="16C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CB80657-C109-4038-B787-831059DBAB51}"/>
                </a:ext>
              </a:extLst>
            </p:cNvPr>
            <p:cNvSpPr txBox="1"/>
            <p:nvPr/>
          </p:nvSpPr>
          <p:spPr>
            <a:xfrm>
              <a:off x="480291" y="249153"/>
              <a:ext cx="546232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3200" b="1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Work Breakdown Structure</a:t>
              </a:r>
            </a:p>
          </p:txBody>
        </p:sp>
      </p:grpSp>
      <p:pic>
        <p:nvPicPr>
          <p:cNvPr id="14" name="Picture 13" descr="Table&#10;&#10;Description automatically generated">
            <a:extLst>
              <a:ext uri="{FF2B5EF4-FFF2-40B4-BE49-F238E27FC236}">
                <a16:creationId xmlns:a16="http://schemas.microsoft.com/office/drawing/2014/main" id="{E5AA0AAA-AE40-48A3-B67D-202C3E7A67D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1821"/>
          <a:stretch/>
        </p:blipFill>
        <p:spPr>
          <a:xfrm>
            <a:off x="2701871" y="1156339"/>
            <a:ext cx="7933662" cy="5303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47420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1FA2CFD2-8CE8-4136-88DD-B9B0BA7425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40" b="2940"/>
          <a:stretch/>
        </p:blipFill>
        <p:spPr>
          <a:xfrm>
            <a:off x="347010" y="895352"/>
            <a:ext cx="521208" cy="521974"/>
          </a:xfrm>
          <a:prstGeom prst="ellipse">
            <a:avLst/>
          </a:prstGeom>
          <a:ln w="12700">
            <a:solidFill>
              <a:schemeClr val="bg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34994B2-5832-403F-AC03-30B35F77AC4C}"/>
              </a:ext>
            </a:extLst>
          </p:cNvPr>
          <p:cNvSpPr txBox="1"/>
          <p:nvPr/>
        </p:nvSpPr>
        <p:spPr>
          <a:xfrm>
            <a:off x="107045" y="1547995"/>
            <a:ext cx="10021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IT18009132</a:t>
            </a:r>
            <a:endParaRPr lang="en-US" sz="1400" b="1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7D5711-B7D8-4BF1-8A06-FA7688B0C199}"/>
              </a:ext>
            </a:extLst>
          </p:cNvPr>
          <p:cNvSpPr txBox="1"/>
          <p:nvPr/>
        </p:nvSpPr>
        <p:spPr>
          <a:xfrm>
            <a:off x="57736" y="1760382"/>
            <a:ext cx="110081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Dilanka R.M.T.</a:t>
            </a:r>
            <a:endParaRPr lang="en-US" sz="1100">
              <a:solidFill>
                <a:schemeClr val="bg1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26B66DB-30E5-4D3B-9B1F-3677B019E790}"/>
              </a:ext>
            </a:extLst>
          </p:cNvPr>
          <p:cNvCxnSpPr/>
          <p:nvPr/>
        </p:nvCxnSpPr>
        <p:spPr>
          <a:xfrm>
            <a:off x="127916" y="1523519"/>
            <a:ext cx="1002197" cy="0"/>
          </a:xfrm>
          <a:prstGeom prst="line">
            <a:avLst/>
          </a:prstGeom>
          <a:ln>
            <a:solidFill>
              <a:schemeClr val="bg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FB7663B-6CFD-4CDF-9E3D-521DA0A6A81C}"/>
              </a:ext>
            </a:extLst>
          </p:cNvPr>
          <p:cNvSpPr txBox="1"/>
          <p:nvPr/>
        </p:nvSpPr>
        <p:spPr>
          <a:xfrm>
            <a:off x="177575" y="5961926"/>
            <a:ext cx="86113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bg1"/>
                </a:solidFill>
                <a:latin typeface="Speak Pro" panose="020B0504020101020102" pitchFamily="34" charset="0"/>
              </a:rPr>
              <a:t>45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42E72DC2-4B5F-4DFD-A397-C2519188A2CF}"/>
              </a:ext>
            </a:extLst>
          </p:cNvPr>
          <p:cNvGrpSpPr/>
          <p:nvPr/>
        </p:nvGrpSpPr>
        <p:grpSpPr>
          <a:xfrm>
            <a:off x="1800323" y="334692"/>
            <a:ext cx="2641688" cy="609828"/>
            <a:chOff x="277091" y="249153"/>
            <a:chExt cx="2641688" cy="609828"/>
          </a:xfrm>
        </p:grpSpPr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ED8CF034-64EA-4762-91E8-31F6C2E5D5FE}"/>
                </a:ext>
              </a:extLst>
            </p:cNvPr>
            <p:cNvSpPr/>
            <p:nvPr/>
          </p:nvSpPr>
          <p:spPr>
            <a:xfrm>
              <a:off x="277091" y="267854"/>
              <a:ext cx="83128" cy="591127"/>
            </a:xfrm>
            <a:prstGeom prst="rect">
              <a:avLst/>
            </a:prstGeom>
            <a:solidFill>
              <a:srgbClr val="16C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A9D23CF2-F562-4DED-B2E4-A3D60C6F7E56}"/>
                </a:ext>
              </a:extLst>
            </p:cNvPr>
            <p:cNvSpPr txBox="1"/>
            <p:nvPr/>
          </p:nvSpPr>
          <p:spPr>
            <a:xfrm>
              <a:off x="480291" y="249153"/>
              <a:ext cx="243848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3200" b="1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Gantt Chart</a:t>
              </a:r>
            </a:p>
          </p:txBody>
        </p:sp>
      </p:grpSp>
      <p:pic>
        <p:nvPicPr>
          <p:cNvPr id="55" name="Picture 54" descr="Chart&#10;&#10;Description automatically generated">
            <a:extLst>
              <a:ext uri="{FF2B5EF4-FFF2-40B4-BE49-F238E27FC236}">
                <a16:creationId xmlns:a16="http://schemas.microsoft.com/office/drawing/2014/main" id="{6634DB3D-3D9C-4D31-8376-36942E7C79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2567" y="1292699"/>
            <a:ext cx="10191646" cy="3698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06940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1FA2CFD2-8CE8-4136-88DD-B9B0BA7425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40" b="2940"/>
          <a:stretch/>
        </p:blipFill>
        <p:spPr>
          <a:xfrm>
            <a:off x="347010" y="895352"/>
            <a:ext cx="521208" cy="521974"/>
          </a:xfrm>
          <a:prstGeom prst="ellipse">
            <a:avLst/>
          </a:prstGeom>
          <a:ln w="12700">
            <a:solidFill>
              <a:schemeClr val="bg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34994B2-5832-403F-AC03-30B35F77AC4C}"/>
              </a:ext>
            </a:extLst>
          </p:cNvPr>
          <p:cNvSpPr txBox="1"/>
          <p:nvPr/>
        </p:nvSpPr>
        <p:spPr>
          <a:xfrm>
            <a:off x="107045" y="1547995"/>
            <a:ext cx="10021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IT18009132</a:t>
            </a:r>
            <a:endParaRPr lang="en-US" sz="1400" b="1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7D5711-B7D8-4BF1-8A06-FA7688B0C199}"/>
              </a:ext>
            </a:extLst>
          </p:cNvPr>
          <p:cNvSpPr txBox="1"/>
          <p:nvPr/>
        </p:nvSpPr>
        <p:spPr>
          <a:xfrm>
            <a:off x="57736" y="1760382"/>
            <a:ext cx="110081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Dilanka R.M.T.</a:t>
            </a:r>
            <a:endParaRPr lang="en-US" sz="1100">
              <a:solidFill>
                <a:schemeClr val="bg1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26B66DB-30E5-4D3B-9B1F-3677B019E790}"/>
              </a:ext>
            </a:extLst>
          </p:cNvPr>
          <p:cNvCxnSpPr/>
          <p:nvPr/>
        </p:nvCxnSpPr>
        <p:spPr>
          <a:xfrm>
            <a:off x="127916" y="1523519"/>
            <a:ext cx="1002197" cy="0"/>
          </a:xfrm>
          <a:prstGeom prst="line">
            <a:avLst/>
          </a:prstGeom>
          <a:ln>
            <a:solidFill>
              <a:schemeClr val="bg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FB7663B-6CFD-4CDF-9E3D-521DA0A6A81C}"/>
              </a:ext>
            </a:extLst>
          </p:cNvPr>
          <p:cNvSpPr txBox="1"/>
          <p:nvPr/>
        </p:nvSpPr>
        <p:spPr>
          <a:xfrm>
            <a:off x="177575" y="5961926"/>
            <a:ext cx="86113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bg1"/>
                </a:solidFill>
                <a:latin typeface="Speak Pro" panose="020B0504020101020102" pitchFamily="34" charset="0"/>
              </a:rPr>
              <a:t>46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3BABA8D-A426-419A-9455-14090A86017D}"/>
              </a:ext>
            </a:extLst>
          </p:cNvPr>
          <p:cNvGrpSpPr/>
          <p:nvPr/>
        </p:nvGrpSpPr>
        <p:grpSpPr>
          <a:xfrm>
            <a:off x="1800323" y="334692"/>
            <a:ext cx="1798509" cy="609828"/>
            <a:chOff x="277091" y="249153"/>
            <a:chExt cx="1798509" cy="609828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F84271A-76D5-4E3D-A5E7-ACF4F017644E}"/>
                </a:ext>
              </a:extLst>
            </p:cNvPr>
            <p:cNvSpPr/>
            <p:nvPr/>
          </p:nvSpPr>
          <p:spPr>
            <a:xfrm>
              <a:off x="277091" y="267854"/>
              <a:ext cx="83128" cy="591127"/>
            </a:xfrm>
            <a:prstGeom prst="rect">
              <a:avLst/>
            </a:prstGeom>
            <a:solidFill>
              <a:srgbClr val="16C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80DCC8C-94C2-48BF-91FA-1E8B241693F3}"/>
                </a:ext>
              </a:extLst>
            </p:cNvPr>
            <p:cNvSpPr txBox="1"/>
            <p:nvPr/>
          </p:nvSpPr>
          <p:spPr>
            <a:xfrm>
              <a:off x="480291" y="249153"/>
              <a:ext cx="159530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3200" b="1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Budget</a:t>
              </a:r>
            </a:p>
          </p:txBody>
        </p:sp>
      </p:grp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E467503E-9424-4D66-971F-73AC8166C9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642593"/>
              </p:ext>
            </p:extLst>
          </p:nvPr>
        </p:nvGraphicFramePr>
        <p:xfrm>
          <a:off x="1800323" y="1301574"/>
          <a:ext cx="7441332" cy="2577954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2480444">
                  <a:extLst>
                    <a:ext uri="{9D8B030D-6E8A-4147-A177-3AD203B41FA5}">
                      <a16:colId xmlns:a16="http://schemas.microsoft.com/office/drawing/2014/main" val="2628476451"/>
                    </a:ext>
                  </a:extLst>
                </a:gridCol>
                <a:gridCol w="2480444">
                  <a:extLst>
                    <a:ext uri="{9D8B030D-6E8A-4147-A177-3AD203B41FA5}">
                      <a16:colId xmlns:a16="http://schemas.microsoft.com/office/drawing/2014/main" val="3252466137"/>
                    </a:ext>
                  </a:extLst>
                </a:gridCol>
                <a:gridCol w="2480444">
                  <a:extLst>
                    <a:ext uri="{9D8B030D-6E8A-4147-A177-3AD203B41FA5}">
                      <a16:colId xmlns:a16="http://schemas.microsoft.com/office/drawing/2014/main" val="3514084526"/>
                    </a:ext>
                  </a:extLst>
                </a:gridCol>
              </a:tblGrid>
              <a:tr h="637845">
                <a:tc>
                  <a:txBody>
                    <a:bodyPr/>
                    <a:lstStyle/>
                    <a:p>
                      <a:r>
                        <a:rPr lang="en-US"/>
                        <a:t>Component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Amount (USD)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Amount (LKR)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0227621"/>
                  </a:ext>
                </a:extLst>
              </a:tr>
              <a:tr h="646703">
                <a:tc>
                  <a:txBody>
                    <a:bodyPr/>
                    <a:lstStyle/>
                    <a:p>
                      <a:r>
                        <a:rPr lang="en-US"/>
                        <a:t>AWS Cloud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25</a:t>
                      </a:r>
                      <a:endParaRPr lang="en-US" sz="1800" kern="1200">
                        <a:solidFill>
                          <a:schemeClr val="dk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4900</a:t>
                      </a:r>
                      <a:endParaRPr lang="en-US" sz="1800" kern="1200">
                        <a:solidFill>
                          <a:schemeClr val="dk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4605126"/>
                  </a:ext>
                </a:extLst>
              </a:tr>
              <a:tr h="646703">
                <a:tc>
                  <a:txBody>
                    <a:bodyPr/>
                    <a:lstStyle/>
                    <a:p>
                      <a:r>
                        <a:rPr lang="en-US"/>
                        <a:t>Internet Cost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22.96</a:t>
                      </a:r>
                      <a:endParaRPr lang="en-US" sz="1800" kern="1200">
                        <a:solidFill>
                          <a:schemeClr val="dk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4500</a:t>
                      </a:r>
                      <a:endParaRPr lang="en-US" sz="1800" kern="1200">
                        <a:solidFill>
                          <a:schemeClr val="dk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6515127"/>
                  </a:ext>
                </a:extLst>
              </a:tr>
              <a:tr h="646703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Total</a:t>
                      </a:r>
                      <a:r>
                        <a:rPr lang="en-US" baseline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 Cost</a:t>
                      </a:r>
                      <a:endParaRPr lang="en-US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47.96</a:t>
                      </a:r>
                      <a:endParaRPr lang="en-US" sz="1800" kern="120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9400</a:t>
                      </a:r>
                      <a:endParaRPr lang="en-US" sz="1800" kern="120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2927060"/>
                  </a:ext>
                </a:extLst>
              </a:tr>
            </a:tbl>
          </a:graphicData>
        </a:graphic>
      </p:graphicFrame>
      <p:pic>
        <p:nvPicPr>
          <p:cNvPr id="15" name="Picture 14" descr="Icon&#10;&#10;Description automatically generated">
            <a:extLst>
              <a:ext uri="{FF2B5EF4-FFF2-40B4-BE49-F238E27FC236}">
                <a16:creationId xmlns:a16="http://schemas.microsoft.com/office/drawing/2014/main" id="{34F36500-AE2C-433B-BAE5-AAD7217C76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3818" y="3879528"/>
            <a:ext cx="3199883" cy="2082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09803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1FA2CFD2-8CE8-4136-88DD-B9B0BA7425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40" b="2940"/>
          <a:stretch/>
        </p:blipFill>
        <p:spPr>
          <a:xfrm>
            <a:off x="347010" y="895352"/>
            <a:ext cx="521208" cy="521974"/>
          </a:xfrm>
          <a:prstGeom prst="ellipse">
            <a:avLst/>
          </a:prstGeom>
          <a:ln w="12700">
            <a:solidFill>
              <a:schemeClr val="bg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34994B2-5832-403F-AC03-30B35F77AC4C}"/>
              </a:ext>
            </a:extLst>
          </p:cNvPr>
          <p:cNvSpPr txBox="1"/>
          <p:nvPr/>
        </p:nvSpPr>
        <p:spPr>
          <a:xfrm>
            <a:off x="107045" y="1547995"/>
            <a:ext cx="10021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IT18009132</a:t>
            </a:r>
            <a:endParaRPr lang="en-US" sz="1400" b="1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7D5711-B7D8-4BF1-8A06-FA7688B0C199}"/>
              </a:ext>
            </a:extLst>
          </p:cNvPr>
          <p:cNvSpPr txBox="1"/>
          <p:nvPr/>
        </p:nvSpPr>
        <p:spPr>
          <a:xfrm>
            <a:off x="57736" y="1760382"/>
            <a:ext cx="110081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Dilanka R.M.T.</a:t>
            </a:r>
            <a:endParaRPr lang="en-US" sz="1100">
              <a:solidFill>
                <a:schemeClr val="bg1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26B66DB-30E5-4D3B-9B1F-3677B019E790}"/>
              </a:ext>
            </a:extLst>
          </p:cNvPr>
          <p:cNvCxnSpPr/>
          <p:nvPr/>
        </p:nvCxnSpPr>
        <p:spPr>
          <a:xfrm>
            <a:off x="127916" y="1523519"/>
            <a:ext cx="1002197" cy="0"/>
          </a:xfrm>
          <a:prstGeom prst="line">
            <a:avLst/>
          </a:prstGeom>
          <a:ln>
            <a:solidFill>
              <a:schemeClr val="bg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FB7663B-6CFD-4CDF-9E3D-521DA0A6A81C}"/>
              </a:ext>
            </a:extLst>
          </p:cNvPr>
          <p:cNvSpPr txBox="1"/>
          <p:nvPr/>
        </p:nvSpPr>
        <p:spPr>
          <a:xfrm>
            <a:off x="177575" y="5961926"/>
            <a:ext cx="86113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bg1"/>
                </a:solidFill>
                <a:latin typeface="Speak Pro" panose="020B0504020101020102" pitchFamily="34" charset="0"/>
              </a:rPr>
              <a:t>47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BC12CB5-9EF9-490F-BF78-BF7C48B87D29}"/>
              </a:ext>
            </a:extLst>
          </p:cNvPr>
          <p:cNvGrpSpPr/>
          <p:nvPr/>
        </p:nvGrpSpPr>
        <p:grpSpPr>
          <a:xfrm>
            <a:off x="1800323" y="334692"/>
            <a:ext cx="2596804" cy="609828"/>
            <a:chOff x="277091" y="249153"/>
            <a:chExt cx="2596804" cy="609828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8BFCFAA-2D60-4914-BF1A-04B940C13873}"/>
                </a:ext>
              </a:extLst>
            </p:cNvPr>
            <p:cNvSpPr/>
            <p:nvPr/>
          </p:nvSpPr>
          <p:spPr>
            <a:xfrm>
              <a:off x="277091" y="267854"/>
              <a:ext cx="83128" cy="591127"/>
            </a:xfrm>
            <a:prstGeom prst="rect">
              <a:avLst/>
            </a:prstGeom>
            <a:solidFill>
              <a:srgbClr val="16C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8A15971-F43B-41F2-A4B5-1CD731A64563}"/>
                </a:ext>
              </a:extLst>
            </p:cNvPr>
            <p:cNvSpPr txBox="1"/>
            <p:nvPr/>
          </p:nvSpPr>
          <p:spPr>
            <a:xfrm>
              <a:off x="480291" y="249153"/>
              <a:ext cx="239360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3200" b="1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References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78BCD4FE-4809-4C1E-9571-AF475A59BFEF}"/>
              </a:ext>
            </a:extLst>
          </p:cNvPr>
          <p:cNvSpPr txBox="1"/>
          <p:nvPr/>
        </p:nvSpPr>
        <p:spPr>
          <a:xfrm>
            <a:off x="1673901" y="1198442"/>
            <a:ext cx="9987296" cy="55329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>
                <a:effectLst/>
                <a:latin typeface="+mj-lt"/>
                <a:ea typeface="Calibri" panose="020F0502020204030204" pitchFamily="34" charset="0"/>
                <a:cs typeface="Iskoola Pota" panose="020B0502040204020203" pitchFamily="34" charset="0"/>
              </a:rPr>
              <a:t>[1] Titan, </a:t>
            </a:r>
            <a:r>
              <a:rPr lang="en-US" sz="1800" err="1">
                <a:effectLst/>
                <a:latin typeface="+mj-lt"/>
                <a:ea typeface="Calibri" panose="020F0502020204030204" pitchFamily="34" charset="0"/>
                <a:cs typeface="Iskoola Pota" panose="020B0502040204020203" pitchFamily="34" charset="0"/>
              </a:rPr>
              <a:t>Ferdianto</a:t>
            </a:r>
            <a:r>
              <a:rPr lang="en-US" sz="1800">
                <a:effectLst/>
                <a:latin typeface="+mj-lt"/>
                <a:ea typeface="Calibri" panose="020F0502020204030204" pitchFamily="34" charset="0"/>
                <a:cs typeface="Iskoola Pota" panose="020B0502040204020203" pitchFamily="34" charset="0"/>
              </a:rPr>
              <a:t>, G. G. F. P. </a:t>
            </a:r>
            <a:r>
              <a:rPr lang="en-US" sz="1800" err="1">
                <a:effectLst/>
                <a:latin typeface="+mj-lt"/>
                <a:ea typeface="Calibri" panose="020F0502020204030204" pitchFamily="34" charset="0"/>
                <a:cs typeface="Iskoola Pota" panose="020B0502040204020203" pitchFamily="34" charset="0"/>
              </a:rPr>
              <a:t>Desak</a:t>
            </a:r>
            <a:r>
              <a:rPr lang="en-US" sz="1800">
                <a:effectLst/>
                <a:latin typeface="+mj-lt"/>
                <a:ea typeface="Calibri" panose="020F0502020204030204" pitchFamily="34" charset="0"/>
                <a:cs typeface="Iskoola Pota" panose="020B0502040204020203" pitchFamily="34" charset="0"/>
              </a:rPr>
              <a:t> and Lena, "A comparative study of teaching styles in online learning environment," 2017 International Conference on Information Management and Technology (</a:t>
            </a:r>
            <a:r>
              <a:rPr lang="en-US" sz="1800" err="1">
                <a:effectLst/>
                <a:latin typeface="+mj-lt"/>
                <a:ea typeface="Calibri" panose="020F0502020204030204" pitchFamily="34" charset="0"/>
                <a:cs typeface="Iskoola Pota" panose="020B0502040204020203" pitchFamily="34" charset="0"/>
              </a:rPr>
              <a:t>ICIMTech</a:t>
            </a:r>
            <a:r>
              <a:rPr lang="en-US" sz="1800">
                <a:effectLst/>
                <a:latin typeface="+mj-lt"/>
                <a:ea typeface="Calibri" panose="020F0502020204030204" pitchFamily="34" charset="0"/>
                <a:cs typeface="Iskoola Pota" panose="020B0502040204020203" pitchFamily="34" charset="0"/>
              </a:rPr>
              <a:t>), Special Region of Yogyakarta, Indonesia, 2017, pp. 25-30, </a:t>
            </a:r>
            <a:r>
              <a:rPr lang="en-US" sz="1800" err="1">
                <a:effectLst/>
                <a:latin typeface="+mj-lt"/>
                <a:ea typeface="Calibri" panose="020F0502020204030204" pitchFamily="34" charset="0"/>
                <a:cs typeface="Iskoola Pota" panose="020B0502040204020203" pitchFamily="34" charset="0"/>
              </a:rPr>
              <a:t>doi</a:t>
            </a:r>
            <a:r>
              <a:rPr lang="en-US" sz="1800">
                <a:effectLst/>
                <a:latin typeface="+mj-lt"/>
                <a:ea typeface="Calibri" panose="020F0502020204030204" pitchFamily="34" charset="0"/>
                <a:cs typeface="Iskoola Pota" panose="020B0502040204020203" pitchFamily="34" charset="0"/>
              </a:rPr>
              <a:t>: 10.1109/ICIMTech.2017.8273505.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1800">
              <a:effectLst/>
              <a:latin typeface="+mj-lt"/>
              <a:ea typeface="Calibri" panose="020F0502020204030204" pitchFamily="34" charset="0"/>
              <a:cs typeface="Iskoola Pota" panose="020B0502040204020203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>
                <a:effectLst/>
                <a:latin typeface="+mj-lt"/>
                <a:ea typeface="Calibri" panose="020F0502020204030204" pitchFamily="34" charset="0"/>
                <a:cs typeface="Iskoola Pota" panose="020B0502040204020203" pitchFamily="34" charset="0"/>
              </a:rPr>
              <a:t>[2] D. </a:t>
            </a:r>
            <a:r>
              <a:rPr lang="en-US" sz="1800" err="1">
                <a:effectLst/>
                <a:latin typeface="+mj-lt"/>
                <a:ea typeface="Calibri" panose="020F0502020204030204" pitchFamily="34" charset="0"/>
                <a:cs typeface="Iskoola Pota" panose="020B0502040204020203" pitchFamily="34" charset="0"/>
              </a:rPr>
              <a:t>Preuveneers</a:t>
            </a:r>
            <a:r>
              <a:rPr lang="en-US" sz="1800">
                <a:effectLst/>
                <a:latin typeface="+mj-lt"/>
                <a:ea typeface="Calibri" panose="020F0502020204030204" pitchFamily="34" charset="0"/>
                <a:cs typeface="Iskoola Pota" panose="020B0502040204020203" pitchFamily="34" charset="0"/>
              </a:rPr>
              <a:t> and W. </a:t>
            </a:r>
            <a:r>
              <a:rPr lang="en-US" sz="1800" err="1">
                <a:effectLst/>
                <a:latin typeface="+mj-lt"/>
                <a:ea typeface="Calibri" panose="020F0502020204030204" pitchFamily="34" charset="0"/>
                <a:cs typeface="Iskoola Pota" panose="020B0502040204020203" pitchFamily="34" charset="0"/>
              </a:rPr>
              <a:t>Joosen</a:t>
            </a:r>
            <a:r>
              <a:rPr lang="en-US" sz="1800">
                <a:effectLst/>
                <a:latin typeface="+mj-lt"/>
                <a:ea typeface="Calibri" panose="020F0502020204030204" pitchFamily="34" charset="0"/>
                <a:cs typeface="Iskoola Pota" panose="020B0502040204020203" pitchFamily="34" charset="0"/>
              </a:rPr>
              <a:t>, "Edge-Based and Privacy-Preserving Multi-Modal Monitoring of Student Engagement in Online Learning Environments," 2019 IEEE International Conference on Edge Computing (EDGE), Milan, Italy, 2019, pp. 18-20, </a:t>
            </a:r>
            <a:r>
              <a:rPr lang="en-US" sz="1800" err="1">
                <a:effectLst/>
                <a:latin typeface="+mj-lt"/>
                <a:ea typeface="Calibri" panose="020F0502020204030204" pitchFamily="34" charset="0"/>
                <a:cs typeface="Iskoola Pota" panose="020B0502040204020203" pitchFamily="34" charset="0"/>
              </a:rPr>
              <a:t>doi</a:t>
            </a:r>
            <a:r>
              <a:rPr lang="en-US" sz="1800">
                <a:effectLst/>
                <a:latin typeface="+mj-lt"/>
                <a:ea typeface="Calibri" panose="020F0502020204030204" pitchFamily="34" charset="0"/>
                <a:cs typeface="Iskoola Pota" panose="020B0502040204020203" pitchFamily="34" charset="0"/>
              </a:rPr>
              <a:t>: 10.1109/EDGE.2019.00017.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>
                <a:effectLst/>
                <a:latin typeface="+mj-lt"/>
                <a:ea typeface="Calibri" panose="020F0502020204030204" pitchFamily="34" charset="0"/>
                <a:cs typeface="Iskoola Pota" panose="020B0502040204020203" pitchFamily="34" charset="0"/>
              </a:rPr>
              <a:t> 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1800">
                <a:effectLst/>
                <a:latin typeface="+mj-lt"/>
                <a:ea typeface="Calibri" panose="020F0502020204030204" pitchFamily="34" charset="0"/>
                <a:cs typeface="Iskoola Pota" panose="020B0502040204020203" pitchFamily="34" charset="0"/>
              </a:rPr>
              <a:t>[3] M. Atherton, M. Shah, J. Vazquez, Z. Griffiths, B. Jackson, and C. Burgess, “Using learning analytics to assess student engagement and academic outcomes in open access enabling </a:t>
            </a:r>
            <a:r>
              <a:rPr lang="en-US" sz="1800" err="1">
                <a:effectLst/>
                <a:latin typeface="+mj-lt"/>
                <a:ea typeface="Calibri" panose="020F0502020204030204" pitchFamily="34" charset="0"/>
                <a:cs typeface="Iskoola Pota" panose="020B0502040204020203" pitchFamily="34" charset="0"/>
              </a:rPr>
              <a:t>programmes</a:t>
            </a:r>
            <a:r>
              <a:rPr lang="en-US" sz="1800">
                <a:effectLst/>
                <a:latin typeface="+mj-lt"/>
                <a:ea typeface="Calibri" panose="020F0502020204030204" pitchFamily="34" charset="0"/>
                <a:cs typeface="Iskoola Pota" panose="020B0502040204020203" pitchFamily="34" charset="0"/>
              </a:rPr>
              <a:t>,” Open Learning: The Journal of Open, Distance and e-Learning, vol. 32, no. 2, pp. 119–136, 2017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1800">
                <a:effectLst/>
                <a:latin typeface="+mj-lt"/>
                <a:ea typeface="Calibri" panose="020F0502020204030204" pitchFamily="34" charset="0"/>
                <a:cs typeface="Iskoola Pota" panose="020B0502040204020203" pitchFamily="34" charset="0"/>
              </a:rPr>
              <a:t> 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1800">
                <a:effectLst/>
                <a:latin typeface="+mj-lt"/>
                <a:ea typeface="Calibri" panose="020F0502020204030204" pitchFamily="34" charset="0"/>
                <a:cs typeface="Iskoola Pota" panose="020B0502040204020203" pitchFamily="34" charset="0"/>
              </a:rPr>
              <a:t>[4] W. S. Yue, "Enhancement of Learning Management System (LMS) by serious game engine: Collaborative," 2015 4th International Conference on Interactive Digital Media (ICIDM), Bandung, Indonesia, 2015, pp. 1-5, </a:t>
            </a:r>
            <a:r>
              <a:rPr lang="en-US" sz="1800" err="1">
                <a:effectLst/>
                <a:latin typeface="+mj-lt"/>
                <a:ea typeface="Calibri" panose="020F0502020204030204" pitchFamily="34" charset="0"/>
                <a:cs typeface="Iskoola Pota" panose="020B0502040204020203" pitchFamily="34" charset="0"/>
              </a:rPr>
              <a:t>doi</a:t>
            </a:r>
            <a:r>
              <a:rPr lang="en-US" sz="1800">
                <a:effectLst/>
                <a:latin typeface="+mj-lt"/>
                <a:ea typeface="Calibri" panose="020F0502020204030204" pitchFamily="34" charset="0"/>
                <a:cs typeface="Iskoola Pota" panose="020B0502040204020203" pitchFamily="34" charset="0"/>
              </a:rPr>
              <a:t>: 10.1109/IDM.2015.7516323.</a:t>
            </a:r>
          </a:p>
          <a:p>
            <a:endParaRPr lang="en-US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854404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val 14">
            <a:extLst>
              <a:ext uri="{FF2B5EF4-FFF2-40B4-BE49-F238E27FC236}">
                <a16:creationId xmlns:a16="http://schemas.microsoft.com/office/drawing/2014/main" id="{1EF19FB9-5BEE-4B2D-8D92-87CB5B4966A7}"/>
              </a:ext>
            </a:extLst>
          </p:cNvPr>
          <p:cNvSpPr/>
          <p:nvPr/>
        </p:nvSpPr>
        <p:spPr>
          <a:xfrm>
            <a:off x="348072" y="917752"/>
            <a:ext cx="520146" cy="520146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F738A30-A7DB-48D4-A58D-A2E647DA2B6A}"/>
              </a:ext>
            </a:extLst>
          </p:cNvPr>
          <p:cNvSpPr txBox="1"/>
          <p:nvPr/>
        </p:nvSpPr>
        <p:spPr>
          <a:xfrm>
            <a:off x="107045" y="1547995"/>
            <a:ext cx="10021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IT18006544</a:t>
            </a:r>
            <a:endParaRPr lang="en-US" sz="1400" b="1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37E6F8C-BA13-43FF-AABA-AC9142801A3B}"/>
              </a:ext>
            </a:extLst>
          </p:cNvPr>
          <p:cNvSpPr txBox="1"/>
          <p:nvPr/>
        </p:nvSpPr>
        <p:spPr>
          <a:xfrm>
            <a:off x="57736" y="1760382"/>
            <a:ext cx="110081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Perera H.D.D.S</a:t>
            </a:r>
            <a:endParaRPr lang="en-US" sz="1100">
              <a:solidFill>
                <a:schemeClr val="bg1"/>
              </a:solidFill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1D85C06-820B-4BF7-B89F-0499B7B01DBC}"/>
              </a:ext>
            </a:extLst>
          </p:cNvPr>
          <p:cNvCxnSpPr/>
          <p:nvPr/>
        </p:nvCxnSpPr>
        <p:spPr>
          <a:xfrm>
            <a:off x="127916" y="1523519"/>
            <a:ext cx="1002197" cy="0"/>
          </a:xfrm>
          <a:prstGeom prst="line">
            <a:avLst/>
          </a:prstGeom>
          <a:ln>
            <a:solidFill>
              <a:schemeClr val="bg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52463F42-0F9A-427C-9144-F7F1282F1929}"/>
              </a:ext>
            </a:extLst>
          </p:cNvPr>
          <p:cNvSpPr txBox="1"/>
          <p:nvPr/>
        </p:nvSpPr>
        <p:spPr>
          <a:xfrm>
            <a:off x="177575" y="5961926"/>
            <a:ext cx="86113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bg1"/>
                </a:solidFill>
                <a:latin typeface="Speak Pro" panose="020B0504020101020102" pitchFamily="34" charset="0"/>
              </a:rPr>
              <a:t>03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2E233C5-91A3-430E-AAC8-DB096C82C1B9}"/>
              </a:ext>
            </a:extLst>
          </p:cNvPr>
          <p:cNvGrpSpPr/>
          <p:nvPr/>
        </p:nvGrpSpPr>
        <p:grpSpPr>
          <a:xfrm>
            <a:off x="1714816" y="1353411"/>
            <a:ext cx="2351350" cy="461665"/>
            <a:chOff x="1796105" y="1584815"/>
            <a:chExt cx="2351350" cy="461665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B5F93F12-42EB-463D-8C3B-8BFD2EEBC5EB}"/>
                </a:ext>
              </a:extLst>
            </p:cNvPr>
            <p:cNvGrpSpPr/>
            <p:nvPr/>
          </p:nvGrpSpPr>
          <p:grpSpPr>
            <a:xfrm>
              <a:off x="1796105" y="1718666"/>
              <a:ext cx="193963" cy="193963"/>
              <a:chOff x="1796105" y="1718666"/>
              <a:chExt cx="193963" cy="193963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1F7F6948-5ACF-4174-BCBD-8035269DBB4B}"/>
                  </a:ext>
                </a:extLst>
              </p:cNvPr>
              <p:cNvSpPr/>
              <p:nvPr/>
            </p:nvSpPr>
            <p:spPr>
              <a:xfrm rot="2700000">
                <a:off x="1840832" y="1763396"/>
                <a:ext cx="104506" cy="104506"/>
              </a:xfrm>
              <a:prstGeom prst="rect">
                <a:avLst/>
              </a:prstGeom>
              <a:solidFill>
                <a:srgbClr val="16C79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CBA0A026-8752-4528-9426-13B84BBE76C9}"/>
                  </a:ext>
                </a:extLst>
              </p:cNvPr>
              <p:cNvSpPr/>
              <p:nvPr/>
            </p:nvSpPr>
            <p:spPr>
              <a:xfrm rot="2700000">
                <a:off x="1796105" y="1718666"/>
                <a:ext cx="193963" cy="193963"/>
              </a:xfrm>
              <a:prstGeom prst="rect">
                <a:avLst/>
              </a:prstGeom>
              <a:noFill/>
              <a:ln w="381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1E8DBFA-4BD7-402E-9029-5BE4B915634F}"/>
                </a:ext>
              </a:extLst>
            </p:cNvPr>
            <p:cNvSpPr txBox="1"/>
            <p:nvPr/>
          </p:nvSpPr>
          <p:spPr>
            <a:xfrm>
              <a:off x="2093495" y="1584815"/>
              <a:ext cx="205396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>
                  <a:latin typeface="+mj-lt"/>
                </a:rPr>
                <a:t>Main Objective</a:t>
              </a:r>
              <a:endParaRPr lang="en-US" sz="2400" b="1">
                <a:solidFill>
                  <a:srgbClr val="033454"/>
                </a:solidFill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B96FFFED-E8E6-406A-915E-6FA4646C625C}"/>
              </a:ext>
            </a:extLst>
          </p:cNvPr>
          <p:cNvGrpSpPr/>
          <p:nvPr/>
        </p:nvGrpSpPr>
        <p:grpSpPr>
          <a:xfrm>
            <a:off x="1755933" y="399347"/>
            <a:ext cx="2458946" cy="609828"/>
            <a:chOff x="277091" y="249153"/>
            <a:chExt cx="2458946" cy="609828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0935F2F6-3FBF-48BC-8A7B-32540F6F96BA}"/>
                </a:ext>
              </a:extLst>
            </p:cNvPr>
            <p:cNvSpPr/>
            <p:nvPr/>
          </p:nvSpPr>
          <p:spPr>
            <a:xfrm>
              <a:off x="277091" y="267854"/>
              <a:ext cx="83128" cy="591127"/>
            </a:xfrm>
            <a:prstGeom prst="rect">
              <a:avLst/>
            </a:prstGeom>
            <a:solidFill>
              <a:srgbClr val="16C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BDE3365-9816-420C-974E-0607DD27E3A5}"/>
                </a:ext>
              </a:extLst>
            </p:cNvPr>
            <p:cNvSpPr txBox="1"/>
            <p:nvPr/>
          </p:nvSpPr>
          <p:spPr>
            <a:xfrm>
              <a:off x="480291" y="249153"/>
              <a:ext cx="225574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>
                  <a:solidFill>
                    <a:srgbClr val="03345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Objectives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941269EE-714C-41FF-B020-3AFA0AA9BAB4}"/>
              </a:ext>
            </a:extLst>
          </p:cNvPr>
          <p:cNvGrpSpPr/>
          <p:nvPr/>
        </p:nvGrpSpPr>
        <p:grpSpPr>
          <a:xfrm>
            <a:off x="1714816" y="2439897"/>
            <a:ext cx="10188751" cy="461665"/>
            <a:chOff x="1796105" y="1584815"/>
            <a:chExt cx="10188751" cy="461665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C89098C9-B99E-4FBA-88E3-FF6BCB7DD404}"/>
                </a:ext>
              </a:extLst>
            </p:cNvPr>
            <p:cNvGrpSpPr/>
            <p:nvPr/>
          </p:nvGrpSpPr>
          <p:grpSpPr>
            <a:xfrm>
              <a:off x="1796105" y="1718666"/>
              <a:ext cx="193963" cy="193963"/>
              <a:chOff x="1796105" y="1718666"/>
              <a:chExt cx="193963" cy="193963"/>
            </a:xfrm>
          </p:grpSpPr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AA4B261D-5A11-4A03-A827-8F89D441B242}"/>
                  </a:ext>
                </a:extLst>
              </p:cNvPr>
              <p:cNvSpPr/>
              <p:nvPr/>
            </p:nvSpPr>
            <p:spPr>
              <a:xfrm rot="2700000">
                <a:off x="1840832" y="1763396"/>
                <a:ext cx="104506" cy="104506"/>
              </a:xfrm>
              <a:prstGeom prst="rect">
                <a:avLst/>
              </a:prstGeom>
              <a:solidFill>
                <a:srgbClr val="16C79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2FCDD892-BDA5-41DE-81F3-A2D25B33E2B0}"/>
                  </a:ext>
                </a:extLst>
              </p:cNvPr>
              <p:cNvSpPr/>
              <p:nvPr/>
            </p:nvSpPr>
            <p:spPr>
              <a:xfrm rot="2700000">
                <a:off x="1796105" y="1718666"/>
                <a:ext cx="193963" cy="193963"/>
              </a:xfrm>
              <a:prstGeom prst="rect">
                <a:avLst/>
              </a:prstGeom>
              <a:noFill/>
              <a:ln w="381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B33D62A-0F36-454F-93BE-32D431977B53}"/>
                </a:ext>
              </a:extLst>
            </p:cNvPr>
            <p:cNvSpPr txBox="1"/>
            <p:nvPr/>
          </p:nvSpPr>
          <p:spPr>
            <a:xfrm>
              <a:off x="2093496" y="1584815"/>
              <a:ext cx="98913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latin typeface="+mj-lt"/>
                </a:rPr>
                <a:t>Sub Objective 1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6931CD0-BFEA-4CDB-9D7C-70ABC0E760E1}"/>
              </a:ext>
            </a:extLst>
          </p:cNvPr>
          <p:cNvGrpSpPr/>
          <p:nvPr/>
        </p:nvGrpSpPr>
        <p:grpSpPr>
          <a:xfrm>
            <a:off x="2173270" y="1806608"/>
            <a:ext cx="5263447" cy="369332"/>
            <a:chOff x="2261086" y="2247063"/>
            <a:chExt cx="5263447" cy="369332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59CF6B8-2D14-4645-A1F6-B777BD09771C}"/>
                </a:ext>
              </a:extLst>
            </p:cNvPr>
            <p:cNvSpPr/>
            <p:nvPr/>
          </p:nvSpPr>
          <p:spPr>
            <a:xfrm rot="2700000">
              <a:off x="2261086" y="2394865"/>
              <a:ext cx="104506" cy="104506"/>
            </a:xfrm>
            <a:prstGeom prst="rect">
              <a:avLst/>
            </a:prstGeom>
            <a:solidFill>
              <a:srgbClr val="16C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B093337-75E7-4069-A262-CB46019961FE}"/>
                </a:ext>
              </a:extLst>
            </p:cNvPr>
            <p:cNvSpPr txBox="1"/>
            <p:nvPr/>
          </p:nvSpPr>
          <p:spPr>
            <a:xfrm>
              <a:off x="2413518" y="2247063"/>
              <a:ext cx="51110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>
                  <a:latin typeface="+mj-lt"/>
                </a:rPr>
                <a:t>Enhancing Online Teaching and Learning Experience.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6931CD0-BFEA-4CDB-9D7C-70ABC0E760E1}"/>
              </a:ext>
            </a:extLst>
          </p:cNvPr>
          <p:cNvGrpSpPr/>
          <p:nvPr/>
        </p:nvGrpSpPr>
        <p:grpSpPr>
          <a:xfrm>
            <a:off x="2149057" y="2865580"/>
            <a:ext cx="8810058" cy="369332"/>
            <a:chOff x="2261086" y="2247063"/>
            <a:chExt cx="8810058" cy="369332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D59CF6B8-2D14-4645-A1F6-B777BD09771C}"/>
                </a:ext>
              </a:extLst>
            </p:cNvPr>
            <p:cNvSpPr/>
            <p:nvPr/>
          </p:nvSpPr>
          <p:spPr>
            <a:xfrm rot="2700000">
              <a:off x="2261086" y="2394865"/>
              <a:ext cx="104506" cy="104506"/>
            </a:xfrm>
            <a:prstGeom prst="rect">
              <a:avLst/>
            </a:prstGeom>
            <a:solidFill>
              <a:srgbClr val="16C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B093337-75E7-4069-A262-CB46019961FE}"/>
                </a:ext>
              </a:extLst>
            </p:cNvPr>
            <p:cNvSpPr txBox="1"/>
            <p:nvPr/>
          </p:nvSpPr>
          <p:spPr>
            <a:xfrm>
              <a:off x="2413518" y="2247063"/>
              <a:ext cx="86576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latin typeface="+mj-lt"/>
                </a:rPr>
                <a:t>Analyzing the students’ attentiveness to the lecture and help them to keep their attention</a:t>
              </a:r>
              <a:r>
                <a:rPr lang="en-US" b="1">
                  <a:latin typeface="+mj-lt"/>
                </a:rPr>
                <a:t>.</a:t>
              </a:r>
              <a:endParaRPr lang="en-US">
                <a:latin typeface="+mj-lt"/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86931CD0-BFEA-4CDB-9D7C-70ABC0E760E1}"/>
              </a:ext>
            </a:extLst>
          </p:cNvPr>
          <p:cNvGrpSpPr/>
          <p:nvPr/>
        </p:nvGrpSpPr>
        <p:grpSpPr>
          <a:xfrm>
            <a:off x="2149057" y="4872686"/>
            <a:ext cx="7754770" cy="369332"/>
            <a:chOff x="2261086" y="2247063"/>
            <a:chExt cx="7754770" cy="369332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D59CF6B8-2D14-4645-A1F6-B777BD09771C}"/>
                </a:ext>
              </a:extLst>
            </p:cNvPr>
            <p:cNvSpPr/>
            <p:nvPr/>
          </p:nvSpPr>
          <p:spPr>
            <a:xfrm rot="2700000">
              <a:off x="2261086" y="2394865"/>
              <a:ext cx="104506" cy="104506"/>
            </a:xfrm>
            <a:prstGeom prst="rect">
              <a:avLst/>
            </a:prstGeom>
            <a:solidFill>
              <a:srgbClr val="16C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DB093337-75E7-4069-A262-CB46019961FE}"/>
                </a:ext>
              </a:extLst>
            </p:cNvPr>
            <p:cNvSpPr txBox="1"/>
            <p:nvPr/>
          </p:nvSpPr>
          <p:spPr>
            <a:xfrm>
              <a:off x="2413518" y="2247063"/>
              <a:ext cx="76023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>
                  <a:latin typeface="+mj-lt"/>
                </a:rPr>
                <a:t>Providing a near-real time, simulated student behavioural view of the students.</a:t>
              </a:r>
              <a:endParaRPr lang="en-US">
                <a:latin typeface="+mj-lt"/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86931CD0-BFEA-4CDB-9D7C-70ABC0E760E1}"/>
              </a:ext>
            </a:extLst>
          </p:cNvPr>
          <p:cNvGrpSpPr/>
          <p:nvPr/>
        </p:nvGrpSpPr>
        <p:grpSpPr>
          <a:xfrm>
            <a:off x="2149057" y="3766153"/>
            <a:ext cx="9979247" cy="646331"/>
            <a:chOff x="2261086" y="2247063"/>
            <a:chExt cx="9979247" cy="646331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D59CF6B8-2D14-4645-A1F6-B777BD09771C}"/>
                </a:ext>
              </a:extLst>
            </p:cNvPr>
            <p:cNvSpPr/>
            <p:nvPr/>
          </p:nvSpPr>
          <p:spPr>
            <a:xfrm rot="2700000">
              <a:off x="2261086" y="2394865"/>
              <a:ext cx="104506" cy="104506"/>
            </a:xfrm>
            <a:prstGeom prst="rect">
              <a:avLst/>
            </a:prstGeom>
            <a:solidFill>
              <a:srgbClr val="16C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DB093337-75E7-4069-A262-CB46019961FE}"/>
                </a:ext>
              </a:extLst>
            </p:cNvPr>
            <p:cNvSpPr txBox="1"/>
            <p:nvPr/>
          </p:nvSpPr>
          <p:spPr>
            <a:xfrm>
              <a:off x="2413518" y="2247063"/>
              <a:ext cx="982681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>
                  <a:latin typeface="+mj-lt"/>
                </a:rPr>
                <a:t>Reducing students' isolation during online lectures and enabling the collaborative learning using multiuser virtual learning environment.</a:t>
              </a:r>
              <a:endParaRPr lang="en-US">
                <a:latin typeface="+mj-lt"/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6931CD0-BFEA-4CDB-9D7C-70ABC0E760E1}"/>
              </a:ext>
            </a:extLst>
          </p:cNvPr>
          <p:cNvGrpSpPr/>
          <p:nvPr/>
        </p:nvGrpSpPr>
        <p:grpSpPr>
          <a:xfrm>
            <a:off x="2127413" y="5903785"/>
            <a:ext cx="9847879" cy="646331"/>
            <a:chOff x="2261086" y="2247063"/>
            <a:chExt cx="9847879" cy="646331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D59CF6B8-2D14-4645-A1F6-B777BD09771C}"/>
                </a:ext>
              </a:extLst>
            </p:cNvPr>
            <p:cNvSpPr/>
            <p:nvPr/>
          </p:nvSpPr>
          <p:spPr>
            <a:xfrm rot="2700000">
              <a:off x="2261086" y="2394865"/>
              <a:ext cx="104506" cy="104506"/>
            </a:xfrm>
            <a:prstGeom prst="rect">
              <a:avLst/>
            </a:prstGeom>
            <a:solidFill>
              <a:srgbClr val="16C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DB093337-75E7-4069-A262-CB46019961FE}"/>
                </a:ext>
              </a:extLst>
            </p:cNvPr>
            <p:cNvSpPr txBox="1"/>
            <p:nvPr/>
          </p:nvSpPr>
          <p:spPr>
            <a:xfrm>
              <a:off x="2413518" y="2247063"/>
              <a:ext cx="969544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latin typeface="+mj-lt"/>
                </a:rPr>
                <a:t>Help students by providing well-organized lecture note using optimized lecture transcription and related visual figures of the lecture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941269EE-714C-41FF-B020-3AFA0AA9BAB4}"/>
              </a:ext>
            </a:extLst>
          </p:cNvPr>
          <p:cNvGrpSpPr/>
          <p:nvPr/>
        </p:nvGrpSpPr>
        <p:grpSpPr>
          <a:xfrm>
            <a:off x="1714816" y="3345408"/>
            <a:ext cx="10188751" cy="461665"/>
            <a:chOff x="1796105" y="1584815"/>
            <a:chExt cx="10188751" cy="461665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C89098C9-B99E-4FBA-88E3-FF6BCB7DD404}"/>
                </a:ext>
              </a:extLst>
            </p:cNvPr>
            <p:cNvGrpSpPr/>
            <p:nvPr/>
          </p:nvGrpSpPr>
          <p:grpSpPr>
            <a:xfrm>
              <a:off x="1796105" y="1718666"/>
              <a:ext cx="193963" cy="193963"/>
              <a:chOff x="1796105" y="1718666"/>
              <a:chExt cx="193963" cy="193963"/>
            </a:xfrm>
          </p:grpSpPr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AA4B261D-5A11-4A03-A827-8F89D441B242}"/>
                  </a:ext>
                </a:extLst>
              </p:cNvPr>
              <p:cNvSpPr/>
              <p:nvPr/>
            </p:nvSpPr>
            <p:spPr>
              <a:xfrm rot="2700000">
                <a:off x="1840832" y="1763396"/>
                <a:ext cx="104506" cy="104506"/>
              </a:xfrm>
              <a:prstGeom prst="rect">
                <a:avLst/>
              </a:prstGeom>
              <a:solidFill>
                <a:srgbClr val="16C79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2FCDD892-BDA5-41DE-81F3-A2D25B33E2B0}"/>
                  </a:ext>
                </a:extLst>
              </p:cNvPr>
              <p:cNvSpPr/>
              <p:nvPr/>
            </p:nvSpPr>
            <p:spPr>
              <a:xfrm rot="2700000">
                <a:off x="1796105" y="1718666"/>
                <a:ext cx="193963" cy="193963"/>
              </a:xfrm>
              <a:prstGeom prst="rect">
                <a:avLst/>
              </a:prstGeom>
              <a:noFill/>
              <a:ln w="381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3B33D62A-0F36-454F-93BE-32D431977B53}"/>
                </a:ext>
              </a:extLst>
            </p:cNvPr>
            <p:cNvSpPr txBox="1"/>
            <p:nvPr/>
          </p:nvSpPr>
          <p:spPr>
            <a:xfrm>
              <a:off x="2093496" y="1584815"/>
              <a:ext cx="98913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latin typeface="+mj-lt"/>
                </a:rPr>
                <a:t>Sub Objective 2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941269EE-714C-41FF-B020-3AFA0AA9BAB4}"/>
              </a:ext>
            </a:extLst>
          </p:cNvPr>
          <p:cNvGrpSpPr/>
          <p:nvPr/>
        </p:nvGrpSpPr>
        <p:grpSpPr>
          <a:xfrm>
            <a:off x="1714816" y="4393794"/>
            <a:ext cx="10188751" cy="461665"/>
            <a:chOff x="1796105" y="1584815"/>
            <a:chExt cx="10188751" cy="461665"/>
          </a:xfrm>
        </p:grpSpPr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C89098C9-B99E-4FBA-88E3-FF6BCB7DD404}"/>
                </a:ext>
              </a:extLst>
            </p:cNvPr>
            <p:cNvGrpSpPr/>
            <p:nvPr/>
          </p:nvGrpSpPr>
          <p:grpSpPr>
            <a:xfrm>
              <a:off x="1796105" y="1718666"/>
              <a:ext cx="193963" cy="193963"/>
              <a:chOff x="1796105" y="1718666"/>
              <a:chExt cx="193963" cy="193963"/>
            </a:xfrm>
          </p:grpSpPr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AA4B261D-5A11-4A03-A827-8F89D441B242}"/>
                  </a:ext>
                </a:extLst>
              </p:cNvPr>
              <p:cNvSpPr/>
              <p:nvPr/>
            </p:nvSpPr>
            <p:spPr>
              <a:xfrm rot="2700000">
                <a:off x="1840832" y="1763396"/>
                <a:ext cx="104506" cy="104506"/>
              </a:xfrm>
              <a:prstGeom prst="rect">
                <a:avLst/>
              </a:prstGeom>
              <a:solidFill>
                <a:srgbClr val="16C79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2FCDD892-BDA5-41DE-81F3-A2D25B33E2B0}"/>
                  </a:ext>
                </a:extLst>
              </p:cNvPr>
              <p:cNvSpPr/>
              <p:nvPr/>
            </p:nvSpPr>
            <p:spPr>
              <a:xfrm rot="2700000">
                <a:off x="1796105" y="1718666"/>
                <a:ext cx="193963" cy="193963"/>
              </a:xfrm>
              <a:prstGeom prst="rect">
                <a:avLst/>
              </a:prstGeom>
              <a:noFill/>
              <a:ln w="381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3B33D62A-0F36-454F-93BE-32D431977B53}"/>
                </a:ext>
              </a:extLst>
            </p:cNvPr>
            <p:cNvSpPr txBox="1"/>
            <p:nvPr/>
          </p:nvSpPr>
          <p:spPr>
            <a:xfrm>
              <a:off x="2093496" y="1584815"/>
              <a:ext cx="98913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latin typeface="+mj-lt"/>
                </a:rPr>
                <a:t>Sub Objective 3</a:t>
              </a: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941269EE-714C-41FF-B020-3AFA0AA9BAB4}"/>
              </a:ext>
            </a:extLst>
          </p:cNvPr>
          <p:cNvGrpSpPr/>
          <p:nvPr/>
        </p:nvGrpSpPr>
        <p:grpSpPr>
          <a:xfrm>
            <a:off x="1714816" y="5342069"/>
            <a:ext cx="10188751" cy="461665"/>
            <a:chOff x="1796105" y="1584815"/>
            <a:chExt cx="10188751" cy="461665"/>
          </a:xfrm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C89098C9-B99E-4FBA-88E3-FF6BCB7DD404}"/>
                </a:ext>
              </a:extLst>
            </p:cNvPr>
            <p:cNvGrpSpPr/>
            <p:nvPr/>
          </p:nvGrpSpPr>
          <p:grpSpPr>
            <a:xfrm>
              <a:off x="1796105" y="1718666"/>
              <a:ext cx="193963" cy="193963"/>
              <a:chOff x="1796105" y="1718666"/>
              <a:chExt cx="193963" cy="193963"/>
            </a:xfrm>
          </p:grpSpPr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AA4B261D-5A11-4A03-A827-8F89D441B242}"/>
                  </a:ext>
                </a:extLst>
              </p:cNvPr>
              <p:cNvSpPr/>
              <p:nvPr/>
            </p:nvSpPr>
            <p:spPr>
              <a:xfrm rot="2700000">
                <a:off x="1840832" y="1763396"/>
                <a:ext cx="104506" cy="104506"/>
              </a:xfrm>
              <a:prstGeom prst="rect">
                <a:avLst/>
              </a:prstGeom>
              <a:solidFill>
                <a:srgbClr val="16C79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2FCDD892-BDA5-41DE-81F3-A2D25B33E2B0}"/>
                  </a:ext>
                </a:extLst>
              </p:cNvPr>
              <p:cNvSpPr/>
              <p:nvPr/>
            </p:nvSpPr>
            <p:spPr>
              <a:xfrm rot="2700000">
                <a:off x="1796105" y="1718666"/>
                <a:ext cx="193963" cy="193963"/>
              </a:xfrm>
              <a:prstGeom prst="rect">
                <a:avLst/>
              </a:prstGeom>
              <a:noFill/>
              <a:ln w="381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3B33D62A-0F36-454F-93BE-32D431977B53}"/>
                </a:ext>
              </a:extLst>
            </p:cNvPr>
            <p:cNvSpPr txBox="1"/>
            <p:nvPr/>
          </p:nvSpPr>
          <p:spPr>
            <a:xfrm>
              <a:off x="2093496" y="1584815"/>
              <a:ext cx="98913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latin typeface="+mj-lt"/>
                </a:rPr>
                <a:t>Sub Objective 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4733187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4C6736FA-92CE-4BD9-B8F0-3AFB341695F9}"/>
              </a:ext>
            </a:extLst>
          </p:cNvPr>
          <p:cNvGrpSpPr/>
          <p:nvPr/>
        </p:nvGrpSpPr>
        <p:grpSpPr>
          <a:xfrm>
            <a:off x="1393462" y="3429000"/>
            <a:ext cx="10290900" cy="2308324"/>
            <a:chOff x="210416" y="281555"/>
            <a:chExt cx="10290900" cy="2308324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65C5724-336E-46D5-8A36-155E651C21BF}"/>
                </a:ext>
              </a:extLst>
            </p:cNvPr>
            <p:cNvSpPr/>
            <p:nvPr/>
          </p:nvSpPr>
          <p:spPr>
            <a:xfrm>
              <a:off x="210416" y="281555"/>
              <a:ext cx="83128" cy="591127"/>
            </a:xfrm>
            <a:prstGeom prst="rect">
              <a:avLst/>
            </a:prstGeom>
            <a:solidFill>
              <a:srgbClr val="16C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BCA11ED-0254-4219-A3E2-B354A875CAFC}"/>
                </a:ext>
              </a:extLst>
            </p:cNvPr>
            <p:cNvSpPr txBox="1"/>
            <p:nvPr/>
          </p:nvSpPr>
          <p:spPr>
            <a:xfrm>
              <a:off x="436419" y="281555"/>
              <a:ext cx="10064897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Help students by providing well-organized lecture note using optimized lecture transcription and related visual figures of the lecture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8D8829F1-D6B7-4354-B0B5-032332686FED}"/>
              </a:ext>
            </a:extLst>
          </p:cNvPr>
          <p:cNvSpPr txBox="1"/>
          <p:nvPr/>
        </p:nvSpPr>
        <p:spPr>
          <a:xfrm>
            <a:off x="3164749" y="842810"/>
            <a:ext cx="586250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>
                <a:solidFill>
                  <a:srgbClr val="0334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 OBJECTIVE - 04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3F5454-CC4F-4502-984E-8FC14400D68F}"/>
              </a:ext>
            </a:extLst>
          </p:cNvPr>
          <p:cNvSpPr txBox="1"/>
          <p:nvPr/>
        </p:nvSpPr>
        <p:spPr>
          <a:xfrm>
            <a:off x="177575" y="5961926"/>
            <a:ext cx="86113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bg1"/>
                </a:solidFill>
                <a:latin typeface="Speak Pro" panose="020B0504020101020102" pitchFamily="34" charset="0"/>
              </a:rPr>
              <a:t>48</a:t>
            </a:r>
          </a:p>
        </p:txBody>
      </p:sp>
    </p:spTree>
    <p:extLst>
      <p:ext uri="{BB962C8B-B14F-4D97-AF65-F5344CB8AC3E}">
        <p14:creationId xmlns:p14="http://schemas.microsoft.com/office/powerpoint/2010/main" val="177083301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F4430D0-CD5C-4A51-A22E-A13BD8FEB3A1}"/>
              </a:ext>
            </a:extLst>
          </p:cNvPr>
          <p:cNvSpPr txBox="1"/>
          <p:nvPr/>
        </p:nvSpPr>
        <p:spPr>
          <a:xfrm>
            <a:off x="5689600" y="2255960"/>
            <a:ext cx="3877985" cy="92333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5400" b="1">
                <a:solidFill>
                  <a:srgbClr val="033454"/>
                </a:solidFill>
                <a:latin typeface="Arial"/>
                <a:cs typeface="Arial"/>
              </a:rPr>
              <a:t>IT18007848</a:t>
            </a:r>
            <a:endParaRPr lang="en-US" sz="5400" b="1">
              <a:solidFill>
                <a:srgbClr val="0334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7B7B0B-B476-4719-B146-42405B81E042}"/>
              </a:ext>
            </a:extLst>
          </p:cNvPr>
          <p:cNvSpPr txBox="1"/>
          <p:nvPr/>
        </p:nvSpPr>
        <p:spPr>
          <a:xfrm>
            <a:off x="5689600" y="3077444"/>
            <a:ext cx="5581977" cy="76944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4400">
                <a:solidFill>
                  <a:srgbClr val="033454"/>
                </a:solidFill>
                <a:latin typeface="Arial"/>
                <a:cs typeface="Arial"/>
              </a:rPr>
              <a:t>Rathnayake R.H.C.S.</a:t>
            </a:r>
            <a:endParaRPr lang="en-US" sz="4400">
              <a:solidFill>
                <a:srgbClr val="0334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8BE4ED-A752-4B45-8EBD-6A36935E5811}"/>
              </a:ext>
            </a:extLst>
          </p:cNvPr>
          <p:cNvSpPr txBox="1"/>
          <p:nvPr/>
        </p:nvSpPr>
        <p:spPr>
          <a:xfrm>
            <a:off x="5689600" y="3847156"/>
            <a:ext cx="53201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0334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B.Sc. (Hons) Degree in Information Technology Specialization in Software Engineering</a:t>
            </a:r>
          </a:p>
        </p:txBody>
      </p:sp>
      <p:pic>
        <p:nvPicPr>
          <p:cNvPr id="2" name="Picture 2" descr="A picture containing person, person, wall, blue&#10;&#10;Description automatically generated">
            <a:extLst>
              <a:ext uri="{FF2B5EF4-FFF2-40B4-BE49-F238E27FC236}">
                <a16:creationId xmlns:a16="http://schemas.microsoft.com/office/drawing/2014/main" id="{33D90BAC-2650-421B-A9C6-81A417ADC1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8104" y="2196648"/>
            <a:ext cx="2150533" cy="245529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342666D-E62A-463D-96D6-1990ABA6B00D}"/>
              </a:ext>
            </a:extLst>
          </p:cNvPr>
          <p:cNvSpPr txBox="1"/>
          <p:nvPr/>
        </p:nvSpPr>
        <p:spPr>
          <a:xfrm>
            <a:off x="177575" y="5961926"/>
            <a:ext cx="86113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bg1"/>
                </a:solidFill>
                <a:latin typeface="Speak Pro" panose="020B0504020101020102" pitchFamily="34" charset="0"/>
              </a:rPr>
              <a:t>49</a:t>
            </a:r>
          </a:p>
        </p:txBody>
      </p:sp>
    </p:spTree>
    <p:extLst>
      <p:ext uri="{BB962C8B-B14F-4D97-AF65-F5344CB8AC3E}">
        <p14:creationId xmlns:p14="http://schemas.microsoft.com/office/powerpoint/2010/main" val="351404467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 descr="A picture containing person, person, wall, blue&#10;&#10;Description automatically generated">
            <a:extLst>
              <a:ext uri="{FF2B5EF4-FFF2-40B4-BE49-F238E27FC236}">
                <a16:creationId xmlns:a16="http://schemas.microsoft.com/office/drawing/2014/main" id="{1FA2CFD2-8CE8-4136-88DD-B9B0BA74253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42689" y="862450"/>
            <a:ext cx="511035" cy="611319"/>
          </a:xfrm>
          <a:prstGeom prst="ellipse">
            <a:avLst/>
          </a:prstGeom>
          <a:ln w="12700">
            <a:solidFill>
              <a:schemeClr val="bg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34994B2-5832-403F-AC03-30B35F77AC4C}"/>
              </a:ext>
            </a:extLst>
          </p:cNvPr>
          <p:cNvSpPr txBox="1"/>
          <p:nvPr/>
        </p:nvSpPr>
        <p:spPr>
          <a:xfrm>
            <a:off x="107045" y="1547995"/>
            <a:ext cx="1002197" cy="276999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1200" b="1">
                <a:solidFill>
                  <a:schemeClr val="bg1"/>
                </a:solidFill>
                <a:latin typeface="Arial"/>
                <a:cs typeface="Arial"/>
              </a:rPr>
              <a:t>IT18007848</a:t>
            </a:r>
            <a:endParaRPr lang="en-US" sz="1400" b="1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7D5711-B7D8-4BF1-8A06-FA7688B0C199}"/>
              </a:ext>
            </a:extLst>
          </p:cNvPr>
          <p:cNvSpPr txBox="1"/>
          <p:nvPr/>
        </p:nvSpPr>
        <p:spPr>
          <a:xfrm>
            <a:off x="38921" y="1807420"/>
            <a:ext cx="1100813" cy="43088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1100">
                <a:solidFill>
                  <a:schemeClr val="bg1"/>
                </a:solidFill>
                <a:latin typeface="Arial"/>
                <a:cs typeface="Arial"/>
              </a:rPr>
              <a:t>Rathnayake</a:t>
            </a:r>
          </a:p>
          <a:p>
            <a:pPr algn="ctr"/>
            <a:r>
              <a:rPr lang="en-US" sz="1100">
                <a:solidFill>
                  <a:schemeClr val="bg1"/>
                </a:solidFill>
                <a:latin typeface="Arial"/>
                <a:cs typeface="Arial"/>
              </a:rPr>
              <a:t>R.H.C.S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26B66DB-30E5-4D3B-9B1F-3677B019E790}"/>
              </a:ext>
            </a:extLst>
          </p:cNvPr>
          <p:cNvCxnSpPr/>
          <p:nvPr/>
        </p:nvCxnSpPr>
        <p:spPr>
          <a:xfrm>
            <a:off x="127916" y="1523519"/>
            <a:ext cx="1002197" cy="0"/>
          </a:xfrm>
          <a:prstGeom prst="line">
            <a:avLst/>
          </a:prstGeom>
          <a:ln>
            <a:solidFill>
              <a:schemeClr val="bg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FB7663B-6CFD-4CDF-9E3D-521DA0A6A81C}"/>
              </a:ext>
            </a:extLst>
          </p:cNvPr>
          <p:cNvSpPr txBox="1"/>
          <p:nvPr/>
        </p:nvSpPr>
        <p:spPr>
          <a:xfrm>
            <a:off x="177575" y="5961926"/>
            <a:ext cx="86113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bg1"/>
                </a:solidFill>
                <a:latin typeface="Speak Pro" panose="020B0504020101020102" pitchFamily="34" charset="0"/>
              </a:rPr>
              <a:t>50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ED168E4-8294-4386-9A85-5C3713C98DDD}"/>
              </a:ext>
            </a:extLst>
          </p:cNvPr>
          <p:cNvGrpSpPr/>
          <p:nvPr/>
        </p:nvGrpSpPr>
        <p:grpSpPr>
          <a:xfrm>
            <a:off x="1755933" y="1447820"/>
            <a:ext cx="8277010" cy="461665"/>
            <a:chOff x="1796105" y="1584815"/>
            <a:chExt cx="8277010" cy="461665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7904B346-8849-45BC-9A85-C3F9E61FF2B7}"/>
                </a:ext>
              </a:extLst>
            </p:cNvPr>
            <p:cNvGrpSpPr/>
            <p:nvPr/>
          </p:nvGrpSpPr>
          <p:grpSpPr>
            <a:xfrm>
              <a:off x="1796105" y="1718666"/>
              <a:ext cx="193963" cy="193963"/>
              <a:chOff x="1796105" y="1718666"/>
              <a:chExt cx="193963" cy="193963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B883196F-A942-4831-8DB9-6AE3C062E545}"/>
                  </a:ext>
                </a:extLst>
              </p:cNvPr>
              <p:cNvSpPr/>
              <p:nvPr/>
            </p:nvSpPr>
            <p:spPr>
              <a:xfrm rot="2700000">
                <a:off x="1840832" y="1763396"/>
                <a:ext cx="104506" cy="104506"/>
              </a:xfrm>
              <a:prstGeom prst="rect">
                <a:avLst/>
              </a:prstGeom>
              <a:solidFill>
                <a:srgbClr val="16C79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9E6026E7-30C4-43EE-BDCD-13FBCFA92105}"/>
                  </a:ext>
                </a:extLst>
              </p:cNvPr>
              <p:cNvSpPr/>
              <p:nvPr/>
            </p:nvSpPr>
            <p:spPr>
              <a:xfrm rot="2700000">
                <a:off x="1796105" y="1718666"/>
                <a:ext cx="193963" cy="193963"/>
              </a:xfrm>
              <a:prstGeom prst="rect">
                <a:avLst/>
              </a:prstGeom>
              <a:noFill/>
              <a:ln w="381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5294A7E-F5F9-43C9-9E70-ABD4A30CC4D0}"/>
                </a:ext>
              </a:extLst>
            </p:cNvPr>
            <p:cNvSpPr txBox="1"/>
            <p:nvPr/>
          </p:nvSpPr>
          <p:spPr>
            <a:xfrm>
              <a:off x="2093495" y="1584815"/>
              <a:ext cx="7979620" cy="461665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en-US" sz="2400">
                  <a:solidFill>
                    <a:srgbClr val="033454"/>
                  </a:solidFill>
                  <a:latin typeface="+mj-lt"/>
                  <a:cs typeface="Arial"/>
                </a:rPr>
                <a:t>Students are tended not to take lecture notes in online lectures</a:t>
              </a:r>
              <a:endParaRPr lang="en-US" sz="2400" b="0" i="0">
                <a:solidFill>
                  <a:srgbClr val="033454"/>
                </a:solidFill>
                <a:effectLst/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144F9A0-950A-4744-BC62-43DDCA9DBACF}"/>
              </a:ext>
            </a:extLst>
          </p:cNvPr>
          <p:cNvGrpSpPr/>
          <p:nvPr/>
        </p:nvGrpSpPr>
        <p:grpSpPr>
          <a:xfrm>
            <a:off x="1800323" y="334692"/>
            <a:ext cx="6488895" cy="609828"/>
            <a:chOff x="277091" y="249153"/>
            <a:chExt cx="6488895" cy="609828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8A05BD7-9BD8-42C5-9D09-B9B7A6C1EE47}"/>
                </a:ext>
              </a:extLst>
            </p:cNvPr>
            <p:cNvSpPr/>
            <p:nvPr/>
          </p:nvSpPr>
          <p:spPr>
            <a:xfrm>
              <a:off x="277091" y="267854"/>
              <a:ext cx="83128" cy="591127"/>
            </a:xfrm>
            <a:prstGeom prst="rect">
              <a:avLst/>
            </a:prstGeom>
            <a:solidFill>
              <a:srgbClr val="16C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6FE4250-4DF3-40A8-8003-CBF7B39AE13B}"/>
                </a:ext>
              </a:extLst>
            </p:cNvPr>
            <p:cNvSpPr txBox="1"/>
            <p:nvPr/>
          </p:nvSpPr>
          <p:spPr>
            <a:xfrm>
              <a:off x="480291" y="249153"/>
              <a:ext cx="628569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Background and Research Gap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74BE2ED-2CE4-4C68-8220-F5E7785F89FC}"/>
              </a:ext>
            </a:extLst>
          </p:cNvPr>
          <p:cNvGrpSpPr/>
          <p:nvPr/>
        </p:nvGrpSpPr>
        <p:grpSpPr>
          <a:xfrm>
            <a:off x="1755933" y="3756943"/>
            <a:ext cx="8549714" cy="830997"/>
            <a:chOff x="1796105" y="1584815"/>
            <a:chExt cx="8549714" cy="830997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3336C624-1AE2-4A89-8BA7-AEE855B4163F}"/>
                </a:ext>
              </a:extLst>
            </p:cNvPr>
            <p:cNvGrpSpPr/>
            <p:nvPr/>
          </p:nvGrpSpPr>
          <p:grpSpPr>
            <a:xfrm>
              <a:off x="1796105" y="1718666"/>
              <a:ext cx="193963" cy="193963"/>
              <a:chOff x="1796105" y="1718666"/>
              <a:chExt cx="193963" cy="193963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724FB3B0-FE63-4913-914F-1DB15A13F062}"/>
                  </a:ext>
                </a:extLst>
              </p:cNvPr>
              <p:cNvSpPr/>
              <p:nvPr/>
            </p:nvSpPr>
            <p:spPr>
              <a:xfrm rot="2700000">
                <a:off x="1840832" y="1763396"/>
                <a:ext cx="104506" cy="104506"/>
              </a:xfrm>
              <a:prstGeom prst="rect">
                <a:avLst/>
              </a:prstGeom>
              <a:solidFill>
                <a:srgbClr val="16C79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AAC65567-CA0B-4DAE-807D-EEA867121531}"/>
                  </a:ext>
                </a:extLst>
              </p:cNvPr>
              <p:cNvSpPr/>
              <p:nvPr/>
            </p:nvSpPr>
            <p:spPr>
              <a:xfrm rot="2700000">
                <a:off x="1796105" y="1718666"/>
                <a:ext cx="193963" cy="193963"/>
              </a:xfrm>
              <a:prstGeom prst="rect">
                <a:avLst/>
              </a:prstGeom>
              <a:noFill/>
              <a:ln w="381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54780B0-0389-4766-8F73-E291BC375257}"/>
                </a:ext>
              </a:extLst>
            </p:cNvPr>
            <p:cNvSpPr txBox="1"/>
            <p:nvPr/>
          </p:nvSpPr>
          <p:spPr>
            <a:xfrm>
              <a:off x="2093495" y="1584815"/>
              <a:ext cx="8252324" cy="830997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en-US" sz="2400">
                  <a:solidFill>
                    <a:schemeClr val="tx2"/>
                  </a:solidFill>
                  <a:ea typeface="+mn-lt"/>
                  <a:cs typeface="+mn-lt"/>
                </a:rPr>
                <a:t>T</a:t>
              </a:r>
              <a:r>
                <a:rPr lang="en-US" sz="2400">
                  <a:solidFill>
                    <a:schemeClr val="tx2"/>
                  </a:solidFill>
                  <a:latin typeface="Calibri Light"/>
                  <a:ea typeface="+mn-lt"/>
                  <a:cs typeface="+mn-lt"/>
                </a:rPr>
                <a:t>here is no lecture note generation tool currently available in the </a:t>
              </a:r>
              <a:endParaRPr lang="en-US">
                <a:solidFill>
                  <a:schemeClr val="tx2"/>
                </a:solidFill>
                <a:latin typeface="Calibri Light"/>
                <a:ea typeface="+mn-lt"/>
                <a:cs typeface="Calibri Light"/>
              </a:endParaRPr>
            </a:p>
            <a:p>
              <a:r>
                <a:rPr lang="en-US" sz="2400">
                  <a:solidFill>
                    <a:schemeClr val="tx2"/>
                  </a:solidFill>
                  <a:latin typeface="Calibri Light"/>
                  <a:ea typeface="+mn-lt"/>
                  <a:cs typeface="+mn-lt"/>
                </a:rPr>
                <a:t>The E-learning domain </a:t>
              </a:r>
              <a:endParaRPr lang="en-US">
                <a:solidFill>
                  <a:schemeClr val="tx2"/>
                </a:solidFill>
                <a:latin typeface="Calibri Light"/>
                <a:cs typeface="Calibri Light"/>
              </a:endParaRP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D38AD71F-9325-4B80-BB1C-90F155037BE4}"/>
              </a:ext>
            </a:extLst>
          </p:cNvPr>
          <p:cNvGrpSpPr/>
          <p:nvPr/>
        </p:nvGrpSpPr>
        <p:grpSpPr>
          <a:xfrm>
            <a:off x="1779016" y="4793247"/>
            <a:ext cx="8824340" cy="1200329"/>
            <a:chOff x="1796105" y="1584815"/>
            <a:chExt cx="8824340" cy="1200329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AEB55B88-AF82-4960-A3AD-4908FC2F3FF3}"/>
                </a:ext>
              </a:extLst>
            </p:cNvPr>
            <p:cNvGrpSpPr/>
            <p:nvPr/>
          </p:nvGrpSpPr>
          <p:grpSpPr>
            <a:xfrm>
              <a:off x="1796105" y="1718666"/>
              <a:ext cx="193963" cy="193963"/>
              <a:chOff x="1796105" y="1718666"/>
              <a:chExt cx="193963" cy="193963"/>
            </a:xfrm>
          </p:grpSpPr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AF10B9A2-7BBC-4535-BA2F-FD41215E3867}"/>
                  </a:ext>
                </a:extLst>
              </p:cNvPr>
              <p:cNvSpPr/>
              <p:nvPr/>
            </p:nvSpPr>
            <p:spPr>
              <a:xfrm rot="2700000">
                <a:off x="1840832" y="1763396"/>
                <a:ext cx="104506" cy="104506"/>
              </a:xfrm>
              <a:prstGeom prst="rect">
                <a:avLst/>
              </a:prstGeom>
              <a:solidFill>
                <a:srgbClr val="16C79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C1F65E11-9F0F-4C2C-B205-999E816218CF}"/>
                  </a:ext>
                </a:extLst>
              </p:cNvPr>
              <p:cNvSpPr/>
              <p:nvPr/>
            </p:nvSpPr>
            <p:spPr>
              <a:xfrm rot="2700000">
                <a:off x="1796105" y="1718666"/>
                <a:ext cx="193963" cy="193963"/>
              </a:xfrm>
              <a:prstGeom prst="rect">
                <a:avLst/>
              </a:prstGeom>
              <a:noFill/>
              <a:ln w="381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A399615-52BE-4533-9FA5-78E484D559F0}"/>
                </a:ext>
              </a:extLst>
            </p:cNvPr>
            <p:cNvSpPr txBox="1"/>
            <p:nvPr/>
          </p:nvSpPr>
          <p:spPr>
            <a:xfrm>
              <a:off x="2093495" y="1584815"/>
              <a:ext cx="8526950" cy="1200329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en-GB" sz="2400">
                  <a:solidFill>
                    <a:schemeClr val="tx2"/>
                  </a:solidFill>
                  <a:latin typeface="Calibri Light"/>
                  <a:ea typeface="+mn-lt"/>
                  <a:cs typeface="+mn-lt"/>
                </a:rPr>
                <a:t>There is a limited number of researches of domain-specific training</a:t>
              </a:r>
              <a:endParaRPr lang="en-US">
                <a:solidFill>
                  <a:schemeClr val="tx2"/>
                </a:solidFill>
                <a:latin typeface="Calibri Light"/>
                <a:ea typeface="+mn-lt"/>
                <a:cs typeface="+mn-lt"/>
              </a:endParaRPr>
            </a:p>
            <a:p>
              <a:r>
                <a:rPr lang="en-GB" sz="2400">
                  <a:solidFill>
                    <a:schemeClr val="tx2"/>
                  </a:solidFill>
                  <a:latin typeface="Calibri Light"/>
                  <a:ea typeface="+mn-lt"/>
                  <a:cs typeface="+mn-lt"/>
                </a:rPr>
                <a:t> on speech recognition models.</a:t>
              </a:r>
              <a:endParaRPr lang="en-US">
                <a:solidFill>
                  <a:schemeClr val="tx2"/>
                </a:solidFill>
                <a:latin typeface="Calibri Light"/>
                <a:ea typeface="+mn-lt"/>
                <a:cs typeface="+mn-lt"/>
              </a:endParaRPr>
            </a:p>
            <a:p>
              <a:endParaRPr lang="en-GB" sz="2400" b="0" i="0">
                <a:solidFill>
                  <a:srgbClr val="033454"/>
                </a:solidFill>
                <a:effectLst/>
                <a:latin typeface="+mj-lt"/>
                <a:cs typeface="Arial" panose="020B0604020202020204" pitchFamily="34" charset="0"/>
              </a:endParaRPr>
            </a:p>
          </p:txBody>
        </p:sp>
      </p:grpSp>
      <p:pic>
        <p:nvPicPr>
          <p:cNvPr id="29" name="Picture 29" descr="Chart, pie chart&#10;&#10;Description automatically generated">
            <a:extLst>
              <a:ext uri="{FF2B5EF4-FFF2-40B4-BE49-F238E27FC236}">
                <a16:creationId xmlns:a16="http://schemas.microsoft.com/office/drawing/2014/main" id="{6F211CBE-0A35-44DA-918B-F3A57A0A1A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6104" y="1821219"/>
            <a:ext cx="6026385" cy="1813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4226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34994B2-5832-403F-AC03-30B35F77AC4C}"/>
              </a:ext>
            </a:extLst>
          </p:cNvPr>
          <p:cNvSpPr txBox="1"/>
          <p:nvPr/>
        </p:nvSpPr>
        <p:spPr>
          <a:xfrm>
            <a:off x="107045" y="1547995"/>
            <a:ext cx="1002197" cy="276999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1200" b="1">
                <a:solidFill>
                  <a:schemeClr val="bg1"/>
                </a:solidFill>
                <a:latin typeface="Arial"/>
                <a:cs typeface="Arial"/>
              </a:rPr>
              <a:t>IT18007848</a:t>
            </a:r>
            <a:endParaRPr lang="en-US" sz="1400" b="1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B7663B-6CFD-4CDF-9E3D-521DA0A6A81C}"/>
              </a:ext>
            </a:extLst>
          </p:cNvPr>
          <p:cNvSpPr txBox="1"/>
          <p:nvPr/>
        </p:nvSpPr>
        <p:spPr>
          <a:xfrm>
            <a:off x="177575" y="5961926"/>
            <a:ext cx="86113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bg1"/>
                </a:solidFill>
                <a:latin typeface="Speak Pro" panose="020B0504020101020102" pitchFamily="34" charset="0"/>
              </a:rPr>
              <a:t>51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ED168E4-8294-4386-9A85-5C3713C98DDD}"/>
              </a:ext>
            </a:extLst>
          </p:cNvPr>
          <p:cNvGrpSpPr/>
          <p:nvPr/>
        </p:nvGrpSpPr>
        <p:grpSpPr>
          <a:xfrm>
            <a:off x="1613888" y="1447820"/>
            <a:ext cx="2596417" cy="461665"/>
            <a:chOff x="1796105" y="1584815"/>
            <a:chExt cx="2596417" cy="461665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7904B346-8849-45BC-9A85-C3F9E61FF2B7}"/>
                </a:ext>
              </a:extLst>
            </p:cNvPr>
            <p:cNvGrpSpPr/>
            <p:nvPr/>
          </p:nvGrpSpPr>
          <p:grpSpPr>
            <a:xfrm>
              <a:off x="1796105" y="1718666"/>
              <a:ext cx="193963" cy="193963"/>
              <a:chOff x="1796105" y="1718666"/>
              <a:chExt cx="193963" cy="193963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B883196F-A942-4831-8DB9-6AE3C062E545}"/>
                  </a:ext>
                </a:extLst>
              </p:cNvPr>
              <p:cNvSpPr/>
              <p:nvPr/>
            </p:nvSpPr>
            <p:spPr>
              <a:xfrm rot="2700000">
                <a:off x="1840832" y="1763396"/>
                <a:ext cx="104506" cy="104506"/>
              </a:xfrm>
              <a:prstGeom prst="rect">
                <a:avLst/>
              </a:prstGeom>
              <a:solidFill>
                <a:srgbClr val="16C79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9E6026E7-30C4-43EE-BDCD-13FBCFA92105}"/>
                  </a:ext>
                </a:extLst>
              </p:cNvPr>
              <p:cNvSpPr/>
              <p:nvPr/>
            </p:nvSpPr>
            <p:spPr>
              <a:xfrm rot="2700000">
                <a:off x="1796105" y="1718666"/>
                <a:ext cx="193963" cy="193963"/>
              </a:xfrm>
              <a:prstGeom prst="rect">
                <a:avLst/>
              </a:prstGeom>
              <a:noFill/>
              <a:ln w="381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5294A7E-F5F9-43C9-9E70-ABD4A30CC4D0}"/>
                </a:ext>
              </a:extLst>
            </p:cNvPr>
            <p:cNvSpPr txBox="1"/>
            <p:nvPr/>
          </p:nvSpPr>
          <p:spPr>
            <a:xfrm>
              <a:off x="2093495" y="1584815"/>
              <a:ext cx="2299027" cy="461665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en-GB" sz="2400">
                  <a:solidFill>
                    <a:srgbClr val="033454"/>
                  </a:solidFill>
                  <a:latin typeface="+mj-lt"/>
                  <a:cs typeface="Arial"/>
                </a:rPr>
                <a:t>IBM ViaScribe [4]</a:t>
              </a:r>
              <a:endParaRPr lang="en-GB" sz="2400" b="0" i="0">
                <a:solidFill>
                  <a:srgbClr val="033454"/>
                </a:solidFill>
                <a:effectLst/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144F9A0-950A-4744-BC62-43DDCA9DBACF}"/>
              </a:ext>
            </a:extLst>
          </p:cNvPr>
          <p:cNvGrpSpPr/>
          <p:nvPr/>
        </p:nvGrpSpPr>
        <p:grpSpPr>
          <a:xfrm>
            <a:off x="1800323" y="334692"/>
            <a:ext cx="4651021" cy="609828"/>
            <a:chOff x="277091" y="249153"/>
            <a:chExt cx="4651021" cy="609828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8A05BD7-9BD8-42C5-9D09-B9B7A6C1EE47}"/>
                </a:ext>
              </a:extLst>
            </p:cNvPr>
            <p:cNvSpPr/>
            <p:nvPr/>
          </p:nvSpPr>
          <p:spPr>
            <a:xfrm>
              <a:off x="277091" y="267854"/>
              <a:ext cx="83128" cy="591127"/>
            </a:xfrm>
            <a:prstGeom prst="rect">
              <a:avLst/>
            </a:prstGeom>
            <a:solidFill>
              <a:srgbClr val="16C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6FE4250-4DF3-40A8-8003-CBF7B39AE13B}"/>
                </a:ext>
              </a:extLst>
            </p:cNvPr>
            <p:cNvSpPr txBox="1"/>
            <p:nvPr/>
          </p:nvSpPr>
          <p:spPr>
            <a:xfrm>
              <a:off x="480291" y="249153"/>
              <a:ext cx="4447821" cy="584775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en-US" sz="3200" b="1">
                  <a:solidFill>
                    <a:srgbClr val="002060"/>
                  </a:solidFill>
                  <a:latin typeface="Arial"/>
                  <a:cs typeface="Arial"/>
                </a:rPr>
                <a:t>Existing Applications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74BE2ED-2CE4-4C68-8220-F5E7785F89FC}"/>
              </a:ext>
            </a:extLst>
          </p:cNvPr>
          <p:cNvGrpSpPr/>
          <p:nvPr/>
        </p:nvGrpSpPr>
        <p:grpSpPr>
          <a:xfrm>
            <a:off x="6830385" y="1447819"/>
            <a:ext cx="1732014" cy="461665"/>
            <a:chOff x="1796105" y="1584815"/>
            <a:chExt cx="1732014" cy="461665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3336C624-1AE2-4A89-8BA7-AEE855B4163F}"/>
                </a:ext>
              </a:extLst>
            </p:cNvPr>
            <p:cNvGrpSpPr/>
            <p:nvPr/>
          </p:nvGrpSpPr>
          <p:grpSpPr>
            <a:xfrm>
              <a:off x="1796105" y="1718666"/>
              <a:ext cx="193963" cy="193963"/>
              <a:chOff x="1796105" y="1718666"/>
              <a:chExt cx="193963" cy="193963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724FB3B0-FE63-4913-914F-1DB15A13F062}"/>
                  </a:ext>
                </a:extLst>
              </p:cNvPr>
              <p:cNvSpPr/>
              <p:nvPr/>
            </p:nvSpPr>
            <p:spPr>
              <a:xfrm rot="2700000">
                <a:off x="1840832" y="1763396"/>
                <a:ext cx="104506" cy="104506"/>
              </a:xfrm>
              <a:prstGeom prst="rect">
                <a:avLst/>
              </a:prstGeom>
              <a:solidFill>
                <a:srgbClr val="16C79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AAC65567-CA0B-4DAE-807D-EEA867121531}"/>
                  </a:ext>
                </a:extLst>
              </p:cNvPr>
              <p:cNvSpPr/>
              <p:nvPr/>
            </p:nvSpPr>
            <p:spPr>
              <a:xfrm rot="2700000">
                <a:off x="1796105" y="1718666"/>
                <a:ext cx="193963" cy="193963"/>
              </a:xfrm>
              <a:prstGeom prst="rect">
                <a:avLst/>
              </a:prstGeom>
              <a:noFill/>
              <a:ln w="381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54780B0-0389-4766-8F73-E291BC375257}"/>
                </a:ext>
              </a:extLst>
            </p:cNvPr>
            <p:cNvSpPr txBox="1"/>
            <p:nvPr/>
          </p:nvSpPr>
          <p:spPr>
            <a:xfrm>
              <a:off x="2093495" y="1584815"/>
              <a:ext cx="1434624" cy="461665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en-US" sz="2400">
                  <a:solidFill>
                    <a:srgbClr val="033454"/>
                  </a:solidFill>
                  <a:latin typeface="+mj-lt"/>
                  <a:cs typeface="Arial"/>
                </a:rPr>
                <a:t>Synote [5]</a:t>
              </a:r>
              <a:endParaRPr lang="en-US" sz="2400" b="0" i="0">
                <a:solidFill>
                  <a:srgbClr val="033454"/>
                </a:solidFill>
                <a:effectLst/>
                <a:latin typeface="+mj-lt"/>
                <a:cs typeface="Arial" panose="020B0604020202020204" pitchFamily="34" charset="0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7C604FE6-3277-44F1-B552-34831499316B}"/>
              </a:ext>
            </a:extLst>
          </p:cNvPr>
          <p:cNvSpPr txBox="1"/>
          <p:nvPr/>
        </p:nvSpPr>
        <p:spPr>
          <a:xfrm>
            <a:off x="57736" y="1816827"/>
            <a:ext cx="1100813" cy="43088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1100">
                <a:solidFill>
                  <a:schemeClr val="bg1"/>
                </a:solidFill>
                <a:latin typeface="Arial"/>
                <a:cs typeface="Arial"/>
              </a:rPr>
              <a:t>Rathnayake</a:t>
            </a:r>
          </a:p>
          <a:p>
            <a:pPr algn="ctr"/>
            <a:r>
              <a:rPr lang="en-US" sz="1100">
                <a:solidFill>
                  <a:schemeClr val="bg1"/>
                </a:solidFill>
                <a:latin typeface="Arial"/>
                <a:cs typeface="Arial"/>
              </a:rPr>
              <a:t>R.H.C.S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3C0E31B-A9DF-4B5A-BC56-F2DA1870B935}"/>
              </a:ext>
            </a:extLst>
          </p:cNvPr>
          <p:cNvCxnSpPr/>
          <p:nvPr/>
        </p:nvCxnSpPr>
        <p:spPr>
          <a:xfrm>
            <a:off x="127916" y="1523519"/>
            <a:ext cx="1002197" cy="0"/>
          </a:xfrm>
          <a:prstGeom prst="line">
            <a:avLst/>
          </a:prstGeom>
          <a:ln>
            <a:solidFill>
              <a:schemeClr val="bg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7" descr="Text&#10;&#10;Description automatically generated">
            <a:extLst>
              <a:ext uri="{FF2B5EF4-FFF2-40B4-BE49-F238E27FC236}">
                <a16:creationId xmlns:a16="http://schemas.microsoft.com/office/drawing/2014/main" id="{2C02E438-B7D0-4756-A5F1-4952121C08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9386" y="2311852"/>
            <a:ext cx="3995802" cy="3570404"/>
          </a:xfrm>
          <a:prstGeom prst="rect">
            <a:avLst/>
          </a:prstGeom>
        </p:spPr>
      </p:pic>
      <p:pic>
        <p:nvPicPr>
          <p:cNvPr id="18" name="Picture 28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8580B8F-2265-48C7-B37F-0714FC5A4B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1715" y="2242363"/>
            <a:ext cx="4642980" cy="3646753"/>
          </a:xfrm>
          <a:prstGeom prst="rect">
            <a:avLst/>
          </a:prstGeom>
        </p:spPr>
      </p:pic>
      <p:pic>
        <p:nvPicPr>
          <p:cNvPr id="5" name="Picture 4" descr="A picture containing person, person, wall, blue&#10;&#10;Description automatically generated">
            <a:extLst>
              <a:ext uri="{FF2B5EF4-FFF2-40B4-BE49-F238E27FC236}">
                <a16:creationId xmlns:a16="http://schemas.microsoft.com/office/drawing/2014/main" id="{C622DDE0-AE2A-4D41-8AF7-93321B36F33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42689" y="862450"/>
            <a:ext cx="511035" cy="611319"/>
          </a:xfrm>
          <a:prstGeom prst="ellipse">
            <a:avLst/>
          </a:prstGeom>
          <a:ln w="1270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29066403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26B66DB-30E5-4D3B-9B1F-3677B019E790}"/>
              </a:ext>
            </a:extLst>
          </p:cNvPr>
          <p:cNvCxnSpPr/>
          <p:nvPr/>
        </p:nvCxnSpPr>
        <p:spPr>
          <a:xfrm>
            <a:off x="127916" y="1523519"/>
            <a:ext cx="1002197" cy="0"/>
          </a:xfrm>
          <a:prstGeom prst="line">
            <a:avLst/>
          </a:prstGeom>
          <a:ln>
            <a:solidFill>
              <a:schemeClr val="bg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FB7663B-6CFD-4CDF-9E3D-521DA0A6A81C}"/>
              </a:ext>
            </a:extLst>
          </p:cNvPr>
          <p:cNvSpPr txBox="1"/>
          <p:nvPr/>
        </p:nvSpPr>
        <p:spPr>
          <a:xfrm>
            <a:off x="177575" y="5961926"/>
            <a:ext cx="86113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bg1"/>
                </a:solidFill>
                <a:latin typeface="Speak Pro" panose="020B0504020101020102" pitchFamily="34" charset="0"/>
              </a:rPr>
              <a:t>52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ED168E4-8294-4386-9A85-5C3713C98DDD}"/>
              </a:ext>
            </a:extLst>
          </p:cNvPr>
          <p:cNvGrpSpPr/>
          <p:nvPr/>
        </p:nvGrpSpPr>
        <p:grpSpPr>
          <a:xfrm>
            <a:off x="1755933" y="1447820"/>
            <a:ext cx="9655273" cy="1200329"/>
            <a:chOff x="1796105" y="1584815"/>
            <a:chExt cx="9655273" cy="1200329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7904B346-8849-45BC-9A85-C3F9E61FF2B7}"/>
                </a:ext>
              </a:extLst>
            </p:cNvPr>
            <p:cNvGrpSpPr/>
            <p:nvPr/>
          </p:nvGrpSpPr>
          <p:grpSpPr>
            <a:xfrm>
              <a:off x="1796105" y="1718666"/>
              <a:ext cx="193963" cy="193963"/>
              <a:chOff x="1796105" y="1718666"/>
              <a:chExt cx="193963" cy="193963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B883196F-A942-4831-8DB9-6AE3C062E545}"/>
                  </a:ext>
                </a:extLst>
              </p:cNvPr>
              <p:cNvSpPr/>
              <p:nvPr/>
            </p:nvSpPr>
            <p:spPr>
              <a:xfrm rot="2700000">
                <a:off x="1840832" y="1763396"/>
                <a:ext cx="104506" cy="104506"/>
              </a:xfrm>
              <a:prstGeom prst="rect">
                <a:avLst/>
              </a:prstGeom>
              <a:solidFill>
                <a:srgbClr val="16C79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9E6026E7-30C4-43EE-BDCD-13FBCFA92105}"/>
                  </a:ext>
                </a:extLst>
              </p:cNvPr>
              <p:cNvSpPr/>
              <p:nvPr/>
            </p:nvSpPr>
            <p:spPr>
              <a:xfrm rot="2700000">
                <a:off x="1796105" y="1718666"/>
                <a:ext cx="193963" cy="193963"/>
              </a:xfrm>
              <a:prstGeom prst="rect">
                <a:avLst/>
              </a:prstGeom>
              <a:noFill/>
              <a:ln w="381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5294A7E-F5F9-43C9-9E70-ABD4A30CC4D0}"/>
                </a:ext>
              </a:extLst>
            </p:cNvPr>
            <p:cNvSpPr txBox="1"/>
            <p:nvPr/>
          </p:nvSpPr>
          <p:spPr>
            <a:xfrm>
              <a:off x="2093495" y="1584815"/>
              <a:ext cx="9357883" cy="1200329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en-GB" sz="2400" b="0" i="0">
                  <a:solidFill>
                    <a:schemeClr val="tx2"/>
                  </a:solidFill>
                  <a:effectLst/>
                  <a:latin typeface="Calibri Light"/>
                  <a:ea typeface="+mn-lt"/>
                  <a:cs typeface="+mn-lt"/>
                </a:rPr>
                <a:t>How to </a:t>
              </a:r>
              <a:r>
                <a:rPr lang="en-GB" sz="2400">
                  <a:solidFill>
                    <a:schemeClr val="tx2"/>
                  </a:solidFill>
                  <a:latin typeface="Calibri Light"/>
                  <a:ea typeface="+mn-lt"/>
                  <a:cs typeface="+mn-lt"/>
                </a:rPr>
                <a:t>help students with special needs to take </a:t>
              </a:r>
              <a:r>
                <a:rPr lang="en-GB" sz="2400" b="0" i="0">
                  <a:solidFill>
                    <a:schemeClr val="tx2"/>
                  </a:solidFill>
                  <a:effectLst/>
                  <a:latin typeface="Calibri Light"/>
                  <a:ea typeface="+mn-lt"/>
                  <a:cs typeface="+mn-lt"/>
                </a:rPr>
                <a:t>an </a:t>
              </a:r>
              <a:r>
                <a:rPr lang="en-GB" sz="2400">
                  <a:solidFill>
                    <a:schemeClr val="tx2"/>
                  </a:solidFill>
                  <a:latin typeface="Calibri Light"/>
                  <a:ea typeface="+mn-lt"/>
                  <a:cs typeface="+mn-lt"/>
                </a:rPr>
                <a:t>accurate lecture note ?</a:t>
              </a:r>
              <a:endParaRPr lang="en-US">
                <a:solidFill>
                  <a:schemeClr val="tx2"/>
                </a:solidFill>
                <a:latin typeface="Calibri Light"/>
                <a:cs typeface="Calibri" panose="020F0502020204030204"/>
              </a:endParaRPr>
            </a:p>
            <a:p>
              <a:r>
                <a:rPr lang="en-GB" sz="2400">
                  <a:solidFill>
                    <a:schemeClr val="tx2"/>
                  </a:solidFill>
                  <a:latin typeface="+mj-lt"/>
                  <a:cs typeface="Calibri"/>
                </a:rPr>
                <a:t>[1],[2]</a:t>
              </a:r>
              <a:endParaRPr lang="en-GB" sz="2400" b="0" i="0">
                <a:solidFill>
                  <a:schemeClr val="tx2"/>
                </a:solidFill>
                <a:effectLst/>
                <a:latin typeface="+mj-lt"/>
                <a:cs typeface="Calibri"/>
              </a:endParaRPr>
            </a:p>
            <a:p>
              <a:endParaRPr lang="en-GB" sz="2400">
                <a:solidFill>
                  <a:srgbClr val="033454"/>
                </a:solidFill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144F9A0-950A-4744-BC62-43DDCA9DBACF}"/>
              </a:ext>
            </a:extLst>
          </p:cNvPr>
          <p:cNvGrpSpPr/>
          <p:nvPr/>
        </p:nvGrpSpPr>
        <p:grpSpPr>
          <a:xfrm>
            <a:off x="1800323" y="334692"/>
            <a:ext cx="4121260" cy="609828"/>
            <a:chOff x="277091" y="249153"/>
            <a:chExt cx="4121260" cy="609828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8A05BD7-9BD8-42C5-9D09-B9B7A6C1EE47}"/>
                </a:ext>
              </a:extLst>
            </p:cNvPr>
            <p:cNvSpPr/>
            <p:nvPr/>
          </p:nvSpPr>
          <p:spPr>
            <a:xfrm>
              <a:off x="277091" y="267854"/>
              <a:ext cx="83128" cy="591127"/>
            </a:xfrm>
            <a:prstGeom prst="rect">
              <a:avLst/>
            </a:prstGeom>
            <a:solidFill>
              <a:srgbClr val="16C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6FE4250-4DF3-40A8-8003-CBF7B39AE13B}"/>
                </a:ext>
              </a:extLst>
            </p:cNvPr>
            <p:cNvSpPr txBox="1"/>
            <p:nvPr/>
          </p:nvSpPr>
          <p:spPr>
            <a:xfrm>
              <a:off x="480291" y="249153"/>
              <a:ext cx="391806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Research Question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74BE2ED-2CE4-4C68-8220-F5E7785F89FC}"/>
              </a:ext>
            </a:extLst>
          </p:cNvPr>
          <p:cNvGrpSpPr/>
          <p:nvPr/>
        </p:nvGrpSpPr>
        <p:grpSpPr>
          <a:xfrm>
            <a:off x="1755933" y="2406838"/>
            <a:ext cx="8933152" cy="830997"/>
            <a:chOff x="1796105" y="1584815"/>
            <a:chExt cx="8933152" cy="830997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3336C624-1AE2-4A89-8BA7-AEE855B4163F}"/>
                </a:ext>
              </a:extLst>
            </p:cNvPr>
            <p:cNvGrpSpPr/>
            <p:nvPr/>
          </p:nvGrpSpPr>
          <p:grpSpPr>
            <a:xfrm>
              <a:off x="1796105" y="1718666"/>
              <a:ext cx="193963" cy="193963"/>
              <a:chOff x="1796105" y="1718666"/>
              <a:chExt cx="193963" cy="193963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724FB3B0-FE63-4913-914F-1DB15A13F062}"/>
                  </a:ext>
                </a:extLst>
              </p:cNvPr>
              <p:cNvSpPr/>
              <p:nvPr/>
            </p:nvSpPr>
            <p:spPr>
              <a:xfrm rot="2700000">
                <a:off x="1840832" y="1763396"/>
                <a:ext cx="104506" cy="104506"/>
              </a:xfrm>
              <a:prstGeom prst="rect">
                <a:avLst/>
              </a:prstGeom>
              <a:solidFill>
                <a:srgbClr val="16C79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AAC65567-CA0B-4DAE-807D-EEA867121531}"/>
                  </a:ext>
                </a:extLst>
              </p:cNvPr>
              <p:cNvSpPr/>
              <p:nvPr/>
            </p:nvSpPr>
            <p:spPr>
              <a:xfrm rot="2700000">
                <a:off x="1796105" y="1718666"/>
                <a:ext cx="193963" cy="193963"/>
              </a:xfrm>
              <a:prstGeom prst="rect">
                <a:avLst/>
              </a:prstGeom>
              <a:noFill/>
              <a:ln w="381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54780B0-0389-4766-8F73-E291BC375257}"/>
                </a:ext>
              </a:extLst>
            </p:cNvPr>
            <p:cNvSpPr txBox="1"/>
            <p:nvPr/>
          </p:nvSpPr>
          <p:spPr>
            <a:xfrm>
              <a:off x="2093495" y="1584815"/>
              <a:ext cx="8635762" cy="830997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en-US" sz="2400">
                  <a:solidFill>
                    <a:schemeClr val="tx2"/>
                  </a:solidFill>
                  <a:latin typeface="Calibri Light"/>
                  <a:ea typeface="+mn-lt"/>
                  <a:cs typeface="+mn-lt"/>
                </a:rPr>
                <a:t>How to provide a well-organized lecture note with important figures </a:t>
              </a:r>
              <a:endParaRPr lang="en-US">
                <a:solidFill>
                  <a:schemeClr val="tx2"/>
                </a:solidFill>
                <a:latin typeface="Calibri Light"/>
                <a:ea typeface="+mn-lt"/>
                <a:cs typeface="+mn-lt"/>
              </a:endParaRPr>
            </a:p>
            <a:p>
              <a:r>
                <a:rPr lang="en-US" sz="2400">
                  <a:solidFill>
                    <a:schemeClr val="tx2"/>
                  </a:solidFill>
                  <a:latin typeface="Calibri Light"/>
                  <a:ea typeface="+mn-lt"/>
                  <a:cs typeface="+mn-lt"/>
                </a:rPr>
                <a:t>of the conducted lecture ?</a:t>
              </a:r>
              <a:endParaRPr lang="en-US">
                <a:solidFill>
                  <a:schemeClr val="tx2"/>
                </a:solidFill>
                <a:latin typeface="Calibri Light"/>
                <a:cs typeface="Calibri"/>
              </a:endParaRPr>
            </a:p>
          </p:txBody>
        </p:sp>
      </p:grpSp>
      <p:pic>
        <p:nvPicPr>
          <p:cNvPr id="2" name="Picture 1" descr="A picture containing person, person, wall, blue&#10;&#10;Description automatically generated">
            <a:extLst>
              <a:ext uri="{FF2B5EF4-FFF2-40B4-BE49-F238E27FC236}">
                <a16:creationId xmlns:a16="http://schemas.microsoft.com/office/drawing/2014/main" id="{47862F33-5CA1-4BB4-A833-F8D28C0DD5A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42689" y="862450"/>
            <a:ext cx="511035" cy="611319"/>
          </a:xfrm>
          <a:prstGeom prst="ellipse">
            <a:avLst/>
          </a:prstGeom>
          <a:ln w="12700">
            <a:solidFill>
              <a:schemeClr val="bg1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A1C6CC4-7815-46C7-A74F-A078139E4664}"/>
              </a:ext>
            </a:extLst>
          </p:cNvPr>
          <p:cNvSpPr txBox="1"/>
          <p:nvPr/>
        </p:nvSpPr>
        <p:spPr>
          <a:xfrm>
            <a:off x="57736" y="1816827"/>
            <a:ext cx="1100813" cy="43088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1100">
                <a:solidFill>
                  <a:schemeClr val="bg1"/>
                </a:solidFill>
                <a:latin typeface="Arial"/>
                <a:cs typeface="Arial"/>
              </a:rPr>
              <a:t>Rathnayake</a:t>
            </a:r>
          </a:p>
          <a:p>
            <a:pPr algn="ctr"/>
            <a:r>
              <a:rPr lang="en-US" sz="1100">
                <a:solidFill>
                  <a:schemeClr val="bg1"/>
                </a:solidFill>
                <a:latin typeface="Arial"/>
                <a:cs typeface="Arial"/>
              </a:rPr>
              <a:t>R.H.C.S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B414A89-6031-460A-AE00-93758CBFDD64}"/>
              </a:ext>
            </a:extLst>
          </p:cNvPr>
          <p:cNvSpPr txBox="1"/>
          <p:nvPr/>
        </p:nvSpPr>
        <p:spPr>
          <a:xfrm>
            <a:off x="107045" y="1547995"/>
            <a:ext cx="1002197" cy="276999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1200" b="1">
                <a:solidFill>
                  <a:schemeClr val="bg1"/>
                </a:solidFill>
                <a:latin typeface="Arial"/>
                <a:cs typeface="Arial"/>
              </a:rPr>
              <a:t>IT18007848</a:t>
            </a:r>
            <a:endParaRPr lang="en-US" sz="1400" b="1">
              <a:solidFill>
                <a:schemeClr val="bg1"/>
              </a:solidFill>
            </a:endParaRPr>
          </a:p>
        </p:txBody>
      </p:sp>
      <p:pic>
        <p:nvPicPr>
          <p:cNvPr id="35" name="Picture 34" descr="A picture containing vector graphics&#10;&#10;Description automatically generated">
            <a:extLst>
              <a:ext uri="{FF2B5EF4-FFF2-40B4-BE49-F238E27FC236}">
                <a16:creationId xmlns:a16="http://schemas.microsoft.com/office/drawing/2014/main" id="{F5C5EB29-BC57-4138-9387-F8DFDCF89E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4429" y="2826650"/>
            <a:ext cx="3519996" cy="3519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21641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34994B2-5832-403F-AC03-30B35F77AC4C}"/>
              </a:ext>
            </a:extLst>
          </p:cNvPr>
          <p:cNvSpPr txBox="1"/>
          <p:nvPr/>
        </p:nvSpPr>
        <p:spPr>
          <a:xfrm>
            <a:off x="107045" y="1547995"/>
            <a:ext cx="1002197" cy="276999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1200" b="1">
                <a:solidFill>
                  <a:schemeClr val="bg1"/>
                </a:solidFill>
                <a:latin typeface="Arial"/>
                <a:cs typeface="Arial"/>
              </a:rPr>
              <a:t>IT18007848</a:t>
            </a:r>
            <a:endParaRPr lang="en-US" sz="1400" b="1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7D5711-B7D8-4BF1-8A06-FA7688B0C199}"/>
              </a:ext>
            </a:extLst>
          </p:cNvPr>
          <p:cNvSpPr txBox="1"/>
          <p:nvPr/>
        </p:nvSpPr>
        <p:spPr>
          <a:xfrm>
            <a:off x="57736" y="1816827"/>
            <a:ext cx="1100813" cy="43088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1100">
                <a:solidFill>
                  <a:schemeClr val="bg1"/>
                </a:solidFill>
                <a:latin typeface="Arial"/>
                <a:cs typeface="Arial"/>
              </a:rPr>
              <a:t>Rathnayake</a:t>
            </a:r>
          </a:p>
          <a:p>
            <a:pPr algn="ctr"/>
            <a:r>
              <a:rPr lang="en-US" sz="1100">
                <a:solidFill>
                  <a:schemeClr val="bg1"/>
                </a:solidFill>
                <a:latin typeface="Arial"/>
                <a:cs typeface="Arial"/>
              </a:rPr>
              <a:t>R.H.C.S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26B66DB-30E5-4D3B-9B1F-3677B019E790}"/>
              </a:ext>
            </a:extLst>
          </p:cNvPr>
          <p:cNvCxnSpPr/>
          <p:nvPr/>
        </p:nvCxnSpPr>
        <p:spPr>
          <a:xfrm>
            <a:off x="127916" y="1523519"/>
            <a:ext cx="1002197" cy="0"/>
          </a:xfrm>
          <a:prstGeom prst="line">
            <a:avLst/>
          </a:prstGeom>
          <a:ln>
            <a:solidFill>
              <a:schemeClr val="bg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FB7663B-6CFD-4CDF-9E3D-521DA0A6A81C}"/>
              </a:ext>
            </a:extLst>
          </p:cNvPr>
          <p:cNvSpPr txBox="1"/>
          <p:nvPr/>
        </p:nvSpPr>
        <p:spPr>
          <a:xfrm>
            <a:off x="177575" y="5961926"/>
            <a:ext cx="86113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bg1"/>
                </a:solidFill>
                <a:latin typeface="Speak Pro" panose="020B0504020101020102" pitchFamily="34" charset="0"/>
              </a:rPr>
              <a:t>53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144F9A0-950A-4744-BC62-43DDCA9DBACF}"/>
              </a:ext>
            </a:extLst>
          </p:cNvPr>
          <p:cNvGrpSpPr/>
          <p:nvPr/>
        </p:nvGrpSpPr>
        <p:grpSpPr>
          <a:xfrm>
            <a:off x="1811349" y="334692"/>
            <a:ext cx="2572759" cy="609828"/>
            <a:chOff x="277091" y="249153"/>
            <a:chExt cx="2572759" cy="609828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8A05BD7-9BD8-42C5-9D09-B9B7A6C1EE47}"/>
                </a:ext>
              </a:extLst>
            </p:cNvPr>
            <p:cNvSpPr/>
            <p:nvPr/>
          </p:nvSpPr>
          <p:spPr>
            <a:xfrm>
              <a:off x="277091" y="267854"/>
              <a:ext cx="83128" cy="591127"/>
            </a:xfrm>
            <a:prstGeom prst="rect">
              <a:avLst/>
            </a:prstGeom>
            <a:solidFill>
              <a:srgbClr val="16C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6FE4250-4DF3-40A8-8003-CBF7B39AE13B}"/>
                </a:ext>
              </a:extLst>
            </p:cNvPr>
            <p:cNvSpPr txBox="1"/>
            <p:nvPr/>
          </p:nvSpPr>
          <p:spPr>
            <a:xfrm>
              <a:off x="480291" y="249153"/>
              <a:ext cx="2369559" cy="584775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en-US" sz="3200" b="1">
                  <a:solidFill>
                    <a:srgbClr val="002060"/>
                  </a:solidFill>
                  <a:latin typeface="Arial"/>
                  <a:cs typeface="Arial"/>
                </a:rPr>
                <a:t>Objectives </a:t>
              </a:r>
              <a:endParaRPr lang="en-US" sz="3200" b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6931CD0-BFEA-4CDB-9D7C-70ABC0E760E1}"/>
              </a:ext>
            </a:extLst>
          </p:cNvPr>
          <p:cNvGrpSpPr/>
          <p:nvPr/>
        </p:nvGrpSpPr>
        <p:grpSpPr>
          <a:xfrm>
            <a:off x="2288691" y="1436993"/>
            <a:ext cx="9848445" cy="400110"/>
            <a:chOff x="2261086" y="2247063"/>
            <a:chExt cx="9848445" cy="400110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59CF6B8-2D14-4645-A1F6-B777BD09771C}"/>
                </a:ext>
              </a:extLst>
            </p:cNvPr>
            <p:cNvSpPr/>
            <p:nvPr/>
          </p:nvSpPr>
          <p:spPr>
            <a:xfrm rot="2700000">
              <a:off x="2261086" y="2394865"/>
              <a:ext cx="104506" cy="104506"/>
            </a:xfrm>
            <a:prstGeom prst="rect">
              <a:avLst/>
            </a:prstGeom>
            <a:solidFill>
              <a:srgbClr val="16C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B093337-75E7-4069-A262-CB46019961FE}"/>
                </a:ext>
              </a:extLst>
            </p:cNvPr>
            <p:cNvSpPr txBox="1"/>
            <p:nvPr/>
          </p:nvSpPr>
          <p:spPr>
            <a:xfrm>
              <a:off x="2413518" y="2247063"/>
              <a:ext cx="9696013" cy="40011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sz="2000">
                  <a:ea typeface="+mn-lt"/>
                  <a:cs typeface="+mn-lt"/>
                </a:rPr>
                <a:t>Use of speech recognition model to transcribe and fine-tune the lecturer speech [1]</a:t>
              </a:r>
              <a:endParaRPr lang="en-US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E142023-2BDF-4E35-BE83-3D14AE38843C}"/>
              </a:ext>
            </a:extLst>
          </p:cNvPr>
          <p:cNvGrpSpPr/>
          <p:nvPr/>
        </p:nvGrpSpPr>
        <p:grpSpPr>
          <a:xfrm>
            <a:off x="2288691" y="1890121"/>
            <a:ext cx="8240800" cy="707886"/>
            <a:chOff x="2261086" y="2247063"/>
            <a:chExt cx="8240800" cy="707886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57DA20A4-4BCC-4073-9420-1B15AF484C89}"/>
                </a:ext>
              </a:extLst>
            </p:cNvPr>
            <p:cNvSpPr/>
            <p:nvPr/>
          </p:nvSpPr>
          <p:spPr>
            <a:xfrm rot="2700000">
              <a:off x="2261086" y="2394865"/>
              <a:ext cx="104506" cy="104506"/>
            </a:xfrm>
            <a:prstGeom prst="rect">
              <a:avLst/>
            </a:prstGeom>
            <a:solidFill>
              <a:srgbClr val="16C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B1969F6-42E3-47B5-B14B-7B8B2A8991BA}"/>
                </a:ext>
              </a:extLst>
            </p:cNvPr>
            <p:cNvSpPr txBox="1"/>
            <p:nvPr/>
          </p:nvSpPr>
          <p:spPr>
            <a:xfrm>
              <a:off x="2413518" y="2247063"/>
              <a:ext cx="8088368" cy="707886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en-US" sz="2000">
                  <a:ea typeface="+mn-lt"/>
                  <a:cs typeface="+mn-lt"/>
                </a:rPr>
                <a:t>Train an image recognition model to identify the visual figures of the lecture</a:t>
              </a:r>
              <a:endParaRPr lang="en-US" sz="2000">
                <a:ea typeface="+mn-lt"/>
                <a:cs typeface="Arial"/>
              </a:endParaRPr>
            </a:p>
            <a:p>
              <a:r>
                <a:rPr lang="en-US" sz="2000">
                  <a:ea typeface="+mn-lt"/>
                  <a:cs typeface="+mn-lt"/>
                </a:rPr>
                <a:t> and to extract important figures from the lecture slides</a:t>
              </a:r>
              <a:r>
                <a:rPr lang="en-US" sz="2000">
                  <a:solidFill>
                    <a:srgbClr val="000000"/>
                  </a:solidFill>
                  <a:cs typeface="Calibri"/>
                </a:rPr>
                <a:t> [3]</a:t>
              </a:r>
              <a:r>
                <a:rPr lang="en-US" sz="2000">
                  <a:solidFill>
                    <a:srgbClr val="000000"/>
                  </a:solidFill>
                  <a:cs typeface="Arial"/>
                </a:rPr>
                <a:t> </a:t>
              </a:r>
              <a:endParaRPr lang="en-US" sz="2000">
                <a:cs typeface="Arial"/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5E142023-2BDF-4E35-BE83-3D14AE38843C}"/>
              </a:ext>
            </a:extLst>
          </p:cNvPr>
          <p:cNvGrpSpPr/>
          <p:nvPr/>
        </p:nvGrpSpPr>
        <p:grpSpPr>
          <a:xfrm>
            <a:off x="2285116" y="2598799"/>
            <a:ext cx="7673017" cy="1015663"/>
            <a:chOff x="2261086" y="2247063"/>
            <a:chExt cx="7673017" cy="1015663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7DA20A4-4BCC-4073-9420-1B15AF484C89}"/>
                </a:ext>
              </a:extLst>
            </p:cNvPr>
            <p:cNvSpPr/>
            <p:nvPr/>
          </p:nvSpPr>
          <p:spPr>
            <a:xfrm rot="2700000">
              <a:off x="2261086" y="2385458"/>
              <a:ext cx="104506" cy="104506"/>
            </a:xfrm>
            <a:prstGeom prst="rect">
              <a:avLst/>
            </a:prstGeom>
            <a:solidFill>
              <a:srgbClr val="16C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B1969F6-42E3-47B5-B14B-7B8B2A8991BA}"/>
                </a:ext>
              </a:extLst>
            </p:cNvPr>
            <p:cNvSpPr txBox="1"/>
            <p:nvPr/>
          </p:nvSpPr>
          <p:spPr>
            <a:xfrm>
              <a:off x="2413518" y="2247063"/>
              <a:ext cx="7520585" cy="1015663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en-US" sz="2000">
                  <a:ea typeface="+mn-lt"/>
                  <a:cs typeface="+mn-lt"/>
                </a:rPr>
                <a:t>Organize the optimized lecture transcription with related visual figures</a:t>
              </a:r>
              <a:endParaRPr lang="en-US">
                <a:ea typeface="+mn-lt"/>
                <a:cs typeface="+mn-lt"/>
              </a:endParaRPr>
            </a:p>
            <a:p>
              <a:r>
                <a:rPr lang="en-US" sz="2000">
                  <a:ea typeface="+mn-lt"/>
                  <a:cs typeface="+mn-lt"/>
                </a:rPr>
                <a:t> in order to generate a lecture note.</a:t>
              </a:r>
              <a:endParaRPr lang="en-US">
                <a:cs typeface="Calibri" panose="020F0502020204030204"/>
              </a:endParaRPr>
            </a:p>
            <a:p>
              <a:endParaRPr lang="en-US" sz="2000">
                <a:cs typeface="Arial" panose="020B0604020202020204" pitchFamily="34" charset="0"/>
              </a:endParaRPr>
            </a:p>
          </p:txBody>
        </p:sp>
      </p:grpSp>
      <p:pic>
        <p:nvPicPr>
          <p:cNvPr id="2" name="Picture 1" descr="A picture containing person, person, wall, blue&#10;&#10;Description automatically generated">
            <a:extLst>
              <a:ext uri="{FF2B5EF4-FFF2-40B4-BE49-F238E27FC236}">
                <a16:creationId xmlns:a16="http://schemas.microsoft.com/office/drawing/2014/main" id="{4704DDD6-746F-45F3-B601-73E84F0FC34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42689" y="862450"/>
            <a:ext cx="511035" cy="611319"/>
          </a:xfrm>
          <a:prstGeom prst="ellipse">
            <a:avLst/>
          </a:prstGeom>
          <a:ln w="12700">
            <a:solidFill>
              <a:schemeClr val="bg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5EA47BB-ED5D-4E2D-B5F8-2EAF387661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7232" y="3066616"/>
            <a:ext cx="2940501" cy="3154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29029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34994B2-5832-403F-AC03-30B35F77AC4C}"/>
              </a:ext>
            </a:extLst>
          </p:cNvPr>
          <p:cNvSpPr txBox="1"/>
          <p:nvPr/>
        </p:nvSpPr>
        <p:spPr>
          <a:xfrm>
            <a:off x="107045" y="1547995"/>
            <a:ext cx="1002197" cy="276999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1200" b="1">
                <a:solidFill>
                  <a:schemeClr val="bg1"/>
                </a:solidFill>
                <a:latin typeface="Arial"/>
                <a:cs typeface="Arial"/>
              </a:rPr>
              <a:t>IT18007848</a:t>
            </a:r>
            <a:endParaRPr lang="en-US" sz="1400" b="1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7D5711-B7D8-4BF1-8A06-FA7688B0C199}"/>
              </a:ext>
            </a:extLst>
          </p:cNvPr>
          <p:cNvSpPr txBox="1"/>
          <p:nvPr/>
        </p:nvSpPr>
        <p:spPr>
          <a:xfrm>
            <a:off x="57736" y="1816827"/>
            <a:ext cx="1100813" cy="43088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1100">
                <a:solidFill>
                  <a:schemeClr val="bg1"/>
                </a:solidFill>
                <a:latin typeface="Arial"/>
                <a:cs typeface="Arial"/>
              </a:rPr>
              <a:t>Rathnayake</a:t>
            </a:r>
          </a:p>
          <a:p>
            <a:pPr algn="ctr"/>
            <a:r>
              <a:rPr lang="en-US" sz="1100">
                <a:solidFill>
                  <a:schemeClr val="bg1"/>
                </a:solidFill>
                <a:latin typeface="Arial"/>
                <a:cs typeface="Arial"/>
              </a:rPr>
              <a:t>R.H.C.S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26B66DB-30E5-4D3B-9B1F-3677B019E790}"/>
              </a:ext>
            </a:extLst>
          </p:cNvPr>
          <p:cNvCxnSpPr/>
          <p:nvPr/>
        </p:nvCxnSpPr>
        <p:spPr>
          <a:xfrm>
            <a:off x="127916" y="1523519"/>
            <a:ext cx="1002197" cy="0"/>
          </a:xfrm>
          <a:prstGeom prst="line">
            <a:avLst/>
          </a:prstGeom>
          <a:ln>
            <a:solidFill>
              <a:schemeClr val="bg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FB7663B-6CFD-4CDF-9E3D-521DA0A6A81C}"/>
              </a:ext>
            </a:extLst>
          </p:cNvPr>
          <p:cNvSpPr txBox="1"/>
          <p:nvPr/>
        </p:nvSpPr>
        <p:spPr>
          <a:xfrm>
            <a:off x="177575" y="5961926"/>
            <a:ext cx="86113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bg1"/>
                </a:solidFill>
                <a:latin typeface="Speak Pro" panose="020B0504020101020102" pitchFamily="34" charset="0"/>
              </a:rPr>
              <a:t>54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144F9A0-950A-4744-BC62-43DDCA9DBACF}"/>
              </a:ext>
            </a:extLst>
          </p:cNvPr>
          <p:cNvGrpSpPr/>
          <p:nvPr/>
        </p:nvGrpSpPr>
        <p:grpSpPr>
          <a:xfrm>
            <a:off x="1811349" y="334692"/>
            <a:ext cx="9064921" cy="609828"/>
            <a:chOff x="277091" y="249153"/>
            <a:chExt cx="9064921" cy="609828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8A05BD7-9BD8-42C5-9D09-B9B7A6C1EE47}"/>
                </a:ext>
              </a:extLst>
            </p:cNvPr>
            <p:cNvSpPr/>
            <p:nvPr/>
          </p:nvSpPr>
          <p:spPr>
            <a:xfrm>
              <a:off x="277091" y="267854"/>
              <a:ext cx="83128" cy="591127"/>
            </a:xfrm>
            <a:prstGeom prst="rect">
              <a:avLst/>
            </a:prstGeom>
            <a:solidFill>
              <a:srgbClr val="16C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6FE4250-4DF3-40A8-8003-CBF7B39AE13B}"/>
                </a:ext>
              </a:extLst>
            </p:cNvPr>
            <p:cNvSpPr txBox="1"/>
            <p:nvPr/>
          </p:nvSpPr>
          <p:spPr>
            <a:xfrm>
              <a:off x="480291" y="249153"/>
              <a:ext cx="8861721" cy="584775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en-GB" sz="3200" b="1">
                  <a:solidFill>
                    <a:srgbClr val="002060"/>
                  </a:solidFill>
                  <a:latin typeface="Arial"/>
                  <a:cs typeface="Arial"/>
                </a:rPr>
                <a:t>System Diagram for lecturer note generator</a:t>
              </a:r>
              <a:endParaRPr lang="en-US"/>
            </a:p>
          </p:txBody>
        </p:sp>
      </p:grpSp>
      <p:pic>
        <p:nvPicPr>
          <p:cNvPr id="2" name="Picture 1" descr="A picture containing person, person, wall, blue&#10;&#10;Description automatically generated">
            <a:extLst>
              <a:ext uri="{FF2B5EF4-FFF2-40B4-BE49-F238E27FC236}">
                <a16:creationId xmlns:a16="http://schemas.microsoft.com/office/drawing/2014/main" id="{4704DDD6-746F-45F3-B601-73E84F0FC34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42689" y="862450"/>
            <a:ext cx="511035" cy="611319"/>
          </a:xfrm>
          <a:prstGeom prst="ellipse">
            <a:avLst/>
          </a:prstGeom>
          <a:ln w="12700">
            <a:solidFill>
              <a:schemeClr val="bg1"/>
            </a:solidFill>
          </a:ln>
        </p:spPr>
      </p:pic>
      <p:pic>
        <p:nvPicPr>
          <p:cNvPr id="3" name="Picture 7" descr="Diagram&#10;&#10;Description automatically generated">
            <a:extLst>
              <a:ext uri="{FF2B5EF4-FFF2-40B4-BE49-F238E27FC236}">
                <a16:creationId xmlns:a16="http://schemas.microsoft.com/office/drawing/2014/main" id="{9D9F2013-0CC3-4AFE-B9B2-DCFA4FBC75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6921" y="1070845"/>
            <a:ext cx="9716021" cy="5279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20914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34994B2-5832-403F-AC03-30B35F77AC4C}"/>
              </a:ext>
            </a:extLst>
          </p:cNvPr>
          <p:cNvSpPr txBox="1"/>
          <p:nvPr/>
        </p:nvSpPr>
        <p:spPr>
          <a:xfrm>
            <a:off x="107045" y="1547995"/>
            <a:ext cx="1002197" cy="276999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1200" b="1">
                <a:solidFill>
                  <a:schemeClr val="bg1"/>
                </a:solidFill>
                <a:latin typeface="Arial"/>
                <a:cs typeface="Arial"/>
              </a:rPr>
              <a:t>IT18007848</a:t>
            </a:r>
            <a:endParaRPr lang="en-US" sz="1400" b="1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7D5711-B7D8-4BF1-8A06-FA7688B0C199}"/>
              </a:ext>
            </a:extLst>
          </p:cNvPr>
          <p:cNvSpPr txBox="1"/>
          <p:nvPr/>
        </p:nvSpPr>
        <p:spPr>
          <a:xfrm>
            <a:off x="57736" y="1816827"/>
            <a:ext cx="1100813" cy="43088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1100">
                <a:solidFill>
                  <a:schemeClr val="bg1"/>
                </a:solidFill>
                <a:latin typeface="Arial"/>
                <a:cs typeface="Arial"/>
              </a:rPr>
              <a:t>Rathnayake</a:t>
            </a:r>
          </a:p>
          <a:p>
            <a:pPr algn="ctr"/>
            <a:r>
              <a:rPr lang="en-US" sz="1100">
                <a:solidFill>
                  <a:schemeClr val="bg1"/>
                </a:solidFill>
                <a:latin typeface="Arial"/>
                <a:cs typeface="Arial"/>
              </a:rPr>
              <a:t>R.H.C.S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26B66DB-30E5-4D3B-9B1F-3677B019E790}"/>
              </a:ext>
            </a:extLst>
          </p:cNvPr>
          <p:cNvCxnSpPr/>
          <p:nvPr/>
        </p:nvCxnSpPr>
        <p:spPr>
          <a:xfrm>
            <a:off x="127916" y="1523519"/>
            <a:ext cx="1002197" cy="0"/>
          </a:xfrm>
          <a:prstGeom prst="line">
            <a:avLst/>
          </a:prstGeom>
          <a:ln>
            <a:solidFill>
              <a:schemeClr val="bg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FB7663B-6CFD-4CDF-9E3D-521DA0A6A81C}"/>
              </a:ext>
            </a:extLst>
          </p:cNvPr>
          <p:cNvSpPr txBox="1"/>
          <p:nvPr/>
        </p:nvSpPr>
        <p:spPr>
          <a:xfrm>
            <a:off x="177575" y="5961926"/>
            <a:ext cx="86113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bg1"/>
                </a:solidFill>
                <a:latin typeface="Speak Pro" panose="020B0504020101020102" pitchFamily="34" charset="0"/>
              </a:rPr>
              <a:t>55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144F9A0-950A-4744-BC62-43DDCA9DBACF}"/>
              </a:ext>
            </a:extLst>
          </p:cNvPr>
          <p:cNvGrpSpPr/>
          <p:nvPr/>
        </p:nvGrpSpPr>
        <p:grpSpPr>
          <a:xfrm>
            <a:off x="1811349" y="334692"/>
            <a:ext cx="5156800" cy="609828"/>
            <a:chOff x="277091" y="249153"/>
            <a:chExt cx="5156800" cy="609828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8A05BD7-9BD8-42C5-9D09-B9B7A6C1EE47}"/>
                </a:ext>
              </a:extLst>
            </p:cNvPr>
            <p:cNvSpPr/>
            <p:nvPr/>
          </p:nvSpPr>
          <p:spPr>
            <a:xfrm>
              <a:off x="277091" y="267854"/>
              <a:ext cx="83128" cy="591127"/>
            </a:xfrm>
            <a:prstGeom prst="rect">
              <a:avLst/>
            </a:prstGeom>
            <a:solidFill>
              <a:srgbClr val="16C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6FE4250-4DF3-40A8-8003-CBF7B39AE13B}"/>
                </a:ext>
              </a:extLst>
            </p:cNvPr>
            <p:cNvSpPr txBox="1"/>
            <p:nvPr/>
          </p:nvSpPr>
          <p:spPr>
            <a:xfrm>
              <a:off x="480291" y="249153"/>
              <a:ext cx="4953600" cy="584775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en-US" sz="3200" b="1">
                  <a:solidFill>
                    <a:srgbClr val="002060"/>
                  </a:solidFill>
                  <a:latin typeface="Arial"/>
                  <a:cs typeface="Arial"/>
                </a:rPr>
                <a:t>Technologies to be used</a:t>
              </a:r>
              <a:endParaRPr lang="en-US" sz="3200" b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2" name="Picture 1" descr="A picture containing person, person, wall, blue&#10;&#10;Description automatically generated">
            <a:extLst>
              <a:ext uri="{FF2B5EF4-FFF2-40B4-BE49-F238E27FC236}">
                <a16:creationId xmlns:a16="http://schemas.microsoft.com/office/drawing/2014/main" id="{4704DDD6-746F-45F3-B601-73E84F0FC34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42689" y="862450"/>
            <a:ext cx="511035" cy="611319"/>
          </a:xfrm>
          <a:prstGeom prst="ellipse">
            <a:avLst/>
          </a:prstGeom>
          <a:ln w="12700">
            <a:solidFill>
              <a:schemeClr val="bg1"/>
            </a:solidFill>
          </a:ln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DFD2B0C9-DB43-47BD-AE4B-C3C3EB32D3B9}"/>
              </a:ext>
            </a:extLst>
          </p:cNvPr>
          <p:cNvGrpSpPr/>
          <p:nvPr/>
        </p:nvGrpSpPr>
        <p:grpSpPr>
          <a:xfrm>
            <a:off x="2288691" y="1230030"/>
            <a:ext cx="9848445" cy="707886"/>
            <a:chOff x="2261086" y="2247063"/>
            <a:chExt cx="9848445" cy="70788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8B0382D-B4A8-4F9A-A7CA-60AAD04D0162}"/>
                </a:ext>
              </a:extLst>
            </p:cNvPr>
            <p:cNvSpPr/>
            <p:nvPr/>
          </p:nvSpPr>
          <p:spPr>
            <a:xfrm rot="2700000">
              <a:off x="2261086" y="2394865"/>
              <a:ext cx="104506" cy="104506"/>
            </a:xfrm>
            <a:prstGeom prst="rect">
              <a:avLst/>
            </a:prstGeom>
            <a:solidFill>
              <a:srgbClr val="16C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C8C8273-D190-42BC-923F-C7E416AFEA77}"/>
                </a:ext>
              </a:extLst>
            </p:cNvPr>
            <p:cNvSpPr txBox="1"/>
            <p:nvPr/>
          </p:nvSpPr>
          <p:spPr>
            <a:xfrm>
              <a:off x="2413518" y="2247063"/>
              <a:ext cx="9696013" cy="707886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sz="2000">
                  <a:ea typeface="+mn-lt"/>
                  <a:cs typeface="+mn-lt"/>
                </a:rPr>
                <a:t>Mozilla deep speech as a speech recognition engine</a:t>
              </a:r>
              <a:endParaRPr lang="en-US">
                <a:cs typeface="Calibri" panose="020F0502020204030204"/>
              </a:endParaRPr>
            </a:p>
            <a:p>
              <a:endParaRPr lang="en-US" sz="2000">
                <a:solidFill>
                  <a:srgbClr val="000000"/>
                </a:solidFill>
                <a:cs typeface="Arial" panose="020B0604020202020204" pitchFamily="34" charset="0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C18BF873-8C1A-4A99-8D9A-BDBD7C3648DC}"/>
              </a:ext>
            </a:extLst>
          </p:cNvPr>
          <p:cNvGrpSpPr/>
          <p:nvPr/>
        </p:nvGrpSpPr>
        <p:grpSpPr>
          <a:xfrm>
            <a:off x="2288691" y="1669498"/>
            <a:ext cx="3812473" cy="707886"/>
            <a:chOff x="2261086" y="2247063"/>
            <a:chExt cx="3812473" cy="707886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578823D-CC14-409A-83EC-9C4B1BBD1324}"/>
                </a:ext>
              </a:extLst>
            </p:cNvPr>
            <p:cNvSpPr/>
            <p:nvPr/>
          </p:nvSpPr>
          <p:spPr>
            <a:xfrm rot="2700000">
              <a:off x="2261086" y="2394865"/>
              <a:ext cx="104506" cy="104506"/>
            </a:xfrm>
            <a:prstGeom prst="rect">
              <a:avLst/>
            </a:prstGeom>
            <a:solidFill>
              <a:srgbClr val="16C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975ED75-A5D6-4F09-8D33-266F5BB38D5A}"/>
                </a:ext>
              </a:extLst>
            </p:cNvPr>
            <p:cNvSpPr txBox="1"/>
            <p:nvPr/>
          </p:nvSpPr>
          <p:spPr>
            <a:xfrm>
              <a:off x="2413518" y="2247063"/>
              <a:ext cx="3660041" cy="707886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en-US" sz="2000">
                  <a:ea typeface="+mn-lt"/>
                  <a:cs typeface="+mn-lt"/>
                </a:rPr>
                <a:t>TensorFlow for image recognition</a:t>
              </a:r>
              <a:endParaRPr lang="en-US">
                <a:cs typeface="Calibri" panose="020F0502020204030204"/>
              </a:endParaRPr>
            </a:p>
            <a:p>
              <a:endParaRPr lang="en-US" sz="2000">
                <a:cs typeface="Arial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25E1A946-AEBC-4826-BF35-FA458B3D9D6B}"/>
              </a:ext>
            </a:extLst>
          </p:cNvPr>
          <p:cNvGrpSpPr/>
          <p:nvPr/>
        </p:nvGrpSpPr>
        <p:grpSpPr>
          <a:xfrm>
            <a:off x="2303931" y="2717874"/>
            <a:ext cx="8838464" cy="1015663"/>
            <a:chOff x="2261086" y="2247063"/>
            <a:chExt cx="8838464" cy="1015663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0BD8041B-49DD-429F-87DD-0EC247DD5F04}"/>
                </a:ext>
              </a:extLst>
            </p:cNvPr>
            <p:cNvSpPr/>
            <p:nvPr/>
          </p:nvSpPr>
          <p:spPr>
            <a:xfrm rot="2700000">
              <a:off x="2261086" y="2394865"/>
              <a:ext cx="104506" cy="104506"/>
            </a:xfrm>
            <a:prstGeom prst="rect">
              <a:avLst/>
            </a:prstGeom>
            <a:solidFill>
              <a:srgbClr val="16C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AB42446-6270-44B4-9BF0-D7C90E67E12A}"/>
                </a:ext>
              </a:extLst>
            </p:cNvPr>
            <p:cNvSpPr txBox="1"/>
            <p:nvPr/>
          </p:nvSpPr>
          <p:spPr>
            <a:xfrm>
              <a:off x="2413518" y="2247063"/>
              <a:ext cx="8686032" cy="1015663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en-US" sz="2000">
                  <a:ea typeface="+mn-lt"/>
                  <a:cs typeface="+mn-lt"/>
                </a:rPr>
                <a:t>Google Collab – to gain computation power to train the speech recognition model</a:t>
              </a:r>
              <a:endParaRPr lang="en-US">
                <a:ea typeface="+mn-lt"/>
                <a:cs typeface="+mn-lt"/>
              </a:endParaRPr>
            </a:p>
            <a:p>
              <a:r>
                <a:rPr lang="en-US" sz="2000">
                  <a:ea typeface="+mn-lt"/>
                  <a:cs typeface="+mn-lt"/>
                </a:rPr>
                <a:t>                             and image recognition model</a:t>
              </a:r>
              <a:endParaRPr lang="en-US">
                <a:cs typeface="Calibri" panose="020F0502020204030204"/>
              </a:endParaRPr>
            </a:p>
            <a:p>
              <a:endParaRPr lang="en-US" sz="2000">
                <a:cs typeface="Arial" panose="020B0604020202020204" pitchFamily="34" charset="0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1310474-25E7-40F7-BA8F-48A913884815}"/>
              </a:ext>
            </a:extLst>
          </p:cNvPr>
          <p:cNvGrpSpPr/>
          <p:nvPr/>
        </p:nvGrpSpPr>
        <p:grpSpPr>
          <a:xfrm>
            <a:off x="2299128" y="3545050"/>
            <a:ext cx="2324630" cy="1015663"/>
            <a:chOff x="2261086" y="2247063"/>
            <a:chExt cx="2324630" cy="1015663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83EF4D8-5B01-4353-828F-71D581C86333}"/>
                </a:ext>
              </a:extLst>
            </p:cNvPr>
            <p:cNvSpPr/>
            <p:nvPr/>
          </p:nvSpPr>
          <p:spPr>
            <a:xfrm rot="2700000">
              <a:off x="2261086" y="2394865"/>
              <a:ext cx="104506" cy="104506"/>
            </a:xfrm>
            <a:prstGeom prst="rect">
              <a:avLst/>
            </a:prstGeom>
            <a:solidFill>
              <a:srgbClr val="16C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3971FDB-DD2B-4AE2-B8BB-9C1090FF4DDD}"/>
                </a:ext>
              </a:extLst>
            </p:cNvPr>
            <p:cNvSpPr txBox="1"/>
            <p:nvPr/>
          </p:nvSpPr>
          <p:spPr>
            <a:xfrm>
              <a:off x="2413518" y="2247063"/>
              <a:ext cx="2172198" cy="1015663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en-US" sz="2000">
                  <a:ea typeface="+mn-lt"/>
                  <a:cs typeface="+mn-lt"/>
                </a:rPr>
                <a:t>Node JS, Express JS</a:t>
              </a:r>
              <a:endParaRPr lang="en-US">
                <a:cs typeface="Calibri" panose="020F0502020204030204"/>
              </a:endParaRPr>
            </a:p>
            <a:p>
              <a:endParaRPr lang="en-US" sz="2000">
                <a:cs typeface="Calibri" panose="020F0502020204030204"/>
              </a:endParaRPr>
            </a:p>
            <a:p>
              <a:endParaRPr lang="en-US" sz="2000">
                <a:cs typeface="Arial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72B3677-C32C-479B-98F6-3C780380D3DA}"/>
              </a:ext>
            </a:extLst>
          </p:cNvPr>
          <p:cNvGrpSpPr/>
          <p:nvPr/>
        </p:nvGrpSpPr>
        <p:grpSpPr>
          <a:xfrm>
            <a:off x="2299128" y="4035653"/>
            <a:ext cx="1375716" cy="707886"/>
            <a:chOff x="2261086" y="2247063"/>
            <a:chExt cx="1375716" cy="707886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E29E0A4-A145-425C-BAC7-354BC99BF6E4}"/>
                </a:ext>
              </a:extLst>
            </p:cNvPr>
            <p:cNvSpPr/>
            <p:nvPr/>
          </p:nvSpPr>
          <p:spPr>
            <a:xfrm rot="2700000">
              <a:off x="2261086" y="2394865"/>
              <a:ext cx="104506" cy="104506"/>
            </a:xfrm>
            <a:prstGeom prst="rect">
              <a:avLst/>
            </a:prstGeom>
            <a:solidFill>
              <a:srgbClr val="16C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FC59A0F-611C-49E2-B5A6-D8E20E49E81F}"/>
                </a:ext>
              </a:extLst>
            </p:cNvPr>
            <p:cNvSpPr txBox="1"/>
            <p:nvPr/>
          </p:nvSpPr>
          <p:spPr>
            <a:xfrm>
              <a:off x="2413518" y="2247063"/>
              <a:ext cx="1223284" cy="707886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en-US" sz="2000">
                  <a:cs typeface="Calibri" panose="020F0502020204030204"/>
                </a:rPr>
                <a:t>MongoDB</a:t>
              </a:r>
            </a:p>
            <a:p>
              <a:endParaRPr lang="en-US" sz="2000">
                <a:cs typeface="Arial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36B8533-611E-4578-9D81-0EE3E2001481}"/>
              </a:ext>
            </a:extLst>
          </p:cNvPr>
          <p:cNvGrpSpPr/>
          <p:nvPr/>
        </p:nvGrpSpPr>
        <p:grpSpPr>
          <a:xfrm>
            <a:off x="2299127" y="4557570"/>
            <a:ext cx="2572582" cy="707886"/>
            <a:chOff x="2261086" y="2247063"/>
            <a:chExt cx="2572582" cy="707886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FAA7BD90-5C97-4F80-B79F-EDB66ADF67BC}"/>
                </a:ext>
              </a:extLst>
            </p:cNvPr>
            <p:cNvSpPr/>
            <p:nvPr/>
          </p:nvSpPr>
          <p:spPr>
            <a:xfrm rot="2700000">
              <a:off x="2261086" y="2394865"/>
              <a:ext cx="104506" cy="104506"/>
            </a:xfrm>
            <a:prstGeom prst="rect">
              <a:avLst/>
            </a:prstGeom>
            <a:solidFill>
              <a:srgbClr val="16C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F81D935-B8FA-47FC-B7C9-AEBCA54B215E}"/>
                </a:ext>
              </a:extLst>
            </p:cNvPr>
            <p:cNvSpPr txBox="1"/>
            <p:nvPr/>
          </p:nvSpPr>
          <p:spPr>
            <a:xfrm>
              <a:off x="2413518" y="2247063"/>
              <a:ext cx="2420150" cy="707886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en-US" sz="2000">
                  <a:cs typeface="Calibri" panose="020F0502020204030204"/>
                </a:rPr>
                <a:t>Amazon web services</a:t>
              </a:r>
            </a:p>
            <a:p>
              <a:endParaRPr lang="en-US" sz="2000">
                <a:cs typeface="Arial"/>
              </a:endParaRPr>
            </a:p>
          </p:txBody>
        </p:sp>
      </p:grpSp>
      <p:pic>
        <p:nvPicPr>
          <p:cNvPr id="32" name="Picture 32" descr="Icon&#10;&#10;Description automatically generated">
            <a:extLst>
              <a:ext uri="{FF2B5EF4-FFF2-40B4-BE49-F238E27FC236}">
                <a16:creationId xmlns:a16="http://schemas.microsoft.com/office/drawing/2014/main" id="{821CBF2A-E356-4D76-8503-F5EDC69E69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3044" y="3445637"/>
            <a:ext cx="3435393" cy="2315357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0082D0B9-B8B1-4E76-914F-D911450A8306}"/>
              </a:ext>
            </a:extLst>
          </p:cNvPr>
          <p:cNvGrpSpPr/>
          <p:nvPr/>
        </p:nvGrpSpPr>
        <p:grpSpPr>
          <a:xfrm>
            <a:off x="2308535" y="2201208"/>
            <a:ext cx="1244398" cy="707886"/>
            <a:chOff x="2261086" y="2247063"/>
            <a:chExt cx="1244398" cy="707886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29C574E2-2A83-4737-9C72-CFBBB1E28E90}"/>
                </a:ext>
              </a:extLst>
            </p:cNvPr>
            <p:cNvSpPr/>
            <p:nvPr/>
          </p:nvSpPr>
          <p:spPr>
            <a:xfrm rot="2700000">
              <a:off x="2261086" y="2394865"/>
              <a:ext cx="104506" cy="104506"/>
            </a:xfrm>
            <a:prstGeom prst="rect">
              <a:avLst/>
            </a:prstGeom>
            <a:solidFill>
              <a:srgbClr val="16C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59620B6-970A-4953-86BB-E5E5023BAFE2}"/>
                </a:ext>
              </a:extLst>
            </p:cNvPr>
            <p:cNvSpPr txBox="1"/>
            <p:nvPr/>
          </p:nvSpPr>
          <p:spPr>
            <a:xfrm>
              <a:off x="2413518" y="2247063"/>
              <a:ext cx="1091966" cy="707886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en-US" sz="2000">
                  <a:cs typeface="Calibri" panose="020F0502020204030204"/>
                </a:rPr>
                <a:t>Open CV</a:t>
              </a:r>
            </a:p>
            <a:p>
              <a:endParaRPr lang="en-US" sz="2000">
                <a:cs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3718398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34994B2-5832-403F-AC03-30B35F77AC4C}"/>
              </a:ext>
            </a:extLst>
          </p:cNvPr>
          <p:cNvSpPr txBox="1"/>
          <p:nvPr/>
        </p:nvSpPr>
        <p:spPr>
          <a:xfrm>
            <a:off x="107045" y="1547995"/>
            <a:ext cx="1002197" cy="276999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1200" b="1">
                <a:solidFill>
                  <a:schemeClr val="bg1"/>
                </a:solidFill>
                <a:latin typeface="Arial"/>
                <a:cs typeface="Arial"/>
              </a:rPr>
              <a:t>IT18007848</a:t>
            </a:r>
            <a:endParaRPr lang="en-US" sz="1400" b="1">
              <a:solidFill>
                <a:schemeClr val="bg1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26B66DB-30E5-4D3B-9B1F-3677B019E790}"/>
              </a:ext>
            </a:extLst>
          </p:cNvPr>
          <p:cNvCxnSpPr/>
          <p:nvPr/>
        </p:nvCxnSpPr>
        <p:spPr>
          <a:xfrm>
            <a:off x="127916" y="1523519"/>
            <a:ext cx="1002197" cy="0"/>
          </a:xfrm>
          <a:prstGeom prst="line">
            <a:avLst/>
          </a:prstGeom>
          <a:ln>
            <a:solidFill>
              <a:schemeClr val="bg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FB7663B-6CFD-4CDF-9E3D-521DA0A6A81C}"/>
              </a:ext>
            </a:extLst>
          </p:cNvPr>
          <p:cNvSpPr txBox="1"/>
          <p:nvPr/>
        </p:nvSpPr>
        <p:spPr>
          <a:xfrm>
            <a:off x="177575" y="5961926"/>
            <a:ext cx="86113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bg1"/>
                </a:solidFill>
                <a:latin typeface="Speak Pro" panose="020B0504020101020102" pitchFamily="34" charset="0"/>
              </a:rPr>
              <a:t>56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144F9A0-950A-4744-BC62-43DDCA9DBACF}"/>
              </a:ext>
            </a:extLst>
          </p:cNvPr>
          <p:cNvGrpSpPr/>
          <p:nvPr/>
        </p:nvGrpSpPr>
        <p:grpSpPr>
          <a:xfrm>
            <a:off x="1800323" y="334692"/>
            <a:ext cx="9589103" cy="609828"/>
            <a:chOff x="277091" y="249153"/>
            <a:chExt cx="9589103" cy="609828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8A05BD7-9BD8-42C5-9D09-B9B7A6C1EE47}"/>
                </a:ext>
              </a:extLst>
            </p:cNvPr>
            <p:cNvSpPr/>
            <p:nvPr/>
          </p:nvSpPr>
          <p:spPr>
            <a:xfrm>
              <a:off x="277091" y="267854"/>
              <a:ext cx="83128" cy="591127"/>
            </a:xfrm>
            <a:prstGeom prst="rect">
              <a:avLst/>
            </a:prstGeom>
            <a:solidFill>
              <a:srgbClr val="16C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6FE4250-4DF3-40A8-8003-CBF7B39AE13B}"/>
                </a:ext>
              </a:extLst>
            </p:cNvPr>
            <p:cNvSpPr txBox="1"/>
            <p:nvPr/>
          </p:nvSpPr>
          <p:spPr>
            <a:xfrm>
              <a:off x="480291" y="249153"/>
              <a:ext cx="938590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3200" b="1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System, Software and Personnel Requirements</a:t>
              </a:r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ED76E730-6780-409C-9099-0B46682F1DFB}"/>
              </a:ext>
            </a:extLst>
          </p:cNvPr>
          <p:cNvGrpSpPr/>
          <p:nvPr/>
        </p:nvGrpSpPr>
        <p:grpSpPr>
          <a:xfrm>
            <a:off x="1755933" y="1447820"/>
            <a:ext cx="6256009" cy="461665"/>
            <a:chOff x="1796105" y="1584815"/>
            <a:chExt cx="6256009" cy="461665"/>
          </a:xfrm>
        </p:grpSpPr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22B8C8F9-60B2-4A0C-B363-8437FEE31A2D}"/>
                </a:ext>
              </a:extLst>
            </p:cNvPr>
            <p:cNvGrpSpPr/>
            <p:nvPr/>
          </p:nvGrpSpPr>
          <p:grpSpPr>
            <a:xfrm>
              <a:off x="1796105" y="1718666"/>
              <a:ext cx="193963" cy="193963"/>
              <a:chOff x="1796105" y="1718666"/>
              <a:chExt cx="193963" cy="193963"/>
            </a:xfrm>
          </p:grpSpPr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577F004E-09B0-41F2-9F87-68E9A178CD75}"/>
                  </a:ext>
                </a:extLst>
              </p:cNvPr>
              <p:cNvSpPr/>
              <p:nvPr/>
            </p:nvSpPr>
            <p:spPr>
              <a:xfrm rot="2700000">
                <a:off x="1840832" y="1763396"/>
                <a:ext cx="104506" cy="104506"/>
              </a:xfrm>
              <a:prstGeom prst="rect">
                <a:avLst/>
              </a:prstGeom>
              <a:solidFill>
                <a:srgbClr val="16C79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346B764F-BEF2-41A8-AA41-DB408341EC64}"/>
                  </a:ext>
                </a:extLst>
              </p:cNvPr>
              <p:cNvSpPr/>
              <p:nvPr/>
            </p:nvSpPr>
            <p:spPr>
              <a:xfrm rot="2700000">
                <a:off x="1796105" y="1718666"/>
                <a:ext cx="193963" cy="193963"/>
              </a:xfrm>
              <a:prstGeom prst="rect">
                <a:avLst/>
              </a:prstGeom>
              <a:noFill/>
              <a:ln w="381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D5112B38-14CB-4145-8457-B5080FDD6684}"/>
                </a:ext>
              </a:extLst>
            </p:cNvPr>
            <p:cNvSpPr txBox="1"/>
            <p:nvPr/>
          </p:nvSpPr>
          <p:spPr>
            <a:xfrm>
              <a:off x="2093495" y="1584815"/>
              <a:ext cx="59586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b="0" i="0">
                  <a:solidFill>
                    <a:srgbClr val="033454"/>
                  </a:solidFill>
                  <a:effectLst/>
                  <a:latin typeface="+mj-lt"/>
                  <a:cs typeface="Arial" panose="020B0604020202020204" pitchFamily="34" charset="0"/>
                </a:rPr>
                <a:t>System Functional Requirements of the Project</a:t>
              </a:r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05A285AE-AB93-4E97-8580-4189F1929C47}"/>
              </a:ext>
            </a:extLst>
          </p:cNvPr>
          <p:cNvGrpSpPr/>
          <p:nvPr/>
        </p:nvGrpSpPr>
        <p:grpSpPr>
          <a:xfrm>
            <a:off x="2134484" y="1940619"/>
            <a:ext cx="7065094" cy="707886"/>
            <a:chOff x="2261086" y="2247063"/>
            <a:chExt cx="7065094" cy="707886"/>
          </a:xfrm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A090963E-2711-446D-BBA9-DC11A722BB23}"/>
                </a:ext>
              </a:extLst>
            </p:cNvPr>
            <p:cNvSpPr/>
            <p:nvPr/>
          </p:nvSpPr>
          <p:spPr>
            <a:xfrm rot="2700000">
              <a:off x="2261086" y="2394865"/>
              <a:ext cx="104506" cy="104506"/>
            </a:xfrm>
            <a:prstGeom prst="rect">
              <a:avLst/>
            </a:prstGeom>
            <a:solidFill>
              <a:srgbClr val="16C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428200C1-01D1-470A-A977-532C041A0031}"/>
                </a:ext>
              </a:extLst>
            </p:cNvPr>
            <p:cNvSpPr txBox="1"/>
            <p:nvPr/>
          </p:nvSpPr>
          <p:spPr>
            <a:xfrm>
              <a:off x="2413518" y="2247063"/>
              <a:ext cx="6912662" cy="707886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en-GB" sz="2000">
                  <a:solidFill>
                    <a:schemeClr val="tx2"/>
                  </a:solidFill>
                  <a:latin typeface="Calibri Light"/>
                  <a:ea typeface="+mn-lt"/>
                  <a:cs typeface="+mn-lt"/>
                </a:rPr>
                <a:t>Support for real time transcription of lecturer speech to into text</a:t>
              </a:r>
              <a:endParaRPr lang="en-US">
                <a:solidFill>
                  <a:schemeClr val="tx2"/>
                </a:solidFill>
                <a:latin typeface="Calibri Light"/>
                <a:cs typeface="Calibri" panose="020F0502020204030204"/>
              </a:endParaRPr>
            </a:p>
            <a:p>
              <a:endParaRPr lang="en-GB" sz="2000" b="0" i="0">
                <a:solidFill>
                  <a:srgbClr val="033454"/>
                </a:solidFill>
                <a:effectLst/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DA838321-93FF-4094-A41C-D846A93D0ED3}"/>
              </a:ext>
            </a:extLst>
          </p:cNvPr>
          <p:cNvGrpSpPr/>
          <p:nvPr/>
        </p:nvGrpSpPr>
        <p:grpSpPr>
          <a:xfrm>
            <a:off x="2134484" y="2325832"/>
            <a:ext cx="8076974" cy="400110"/>
            <a:chOff x="2261086" y="2247063"/>
            <a:chExt cx="8076974" cy="400110"/>
          </a:xfrm>
        </p:grpSpPr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CE7C2918-8088-4330-8D03-7D20E1D04FFE}"/>
                </a:ext>
              </a:extLst>
            </p:cNvPr>
            <p:cNvSpPr/>
            <p:nvPr/>
          </p:nvSpPr>
          <p:spPr>
            <a:xfrm rot="2700000">
              <a:off x="2261086" y="2394865"/>
              <a:ext cx="104506" cy="104506"/>
            </a:xfrm>
            <a:prstGeom prst="rect">
              <a:avLst/>
            </a:prstGeom>
            <a:solidFill>
              <a:srgbClr val="16C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5B31B0B5-0A66-46ED-B00F-78A01FCCCB7E}"/>
                </a:ext>
              </a:extLst>
            </p:cNvPr>
            <p:cNvSpPr txBox="1"/>
            <p:nvPr/>
          </p:nvSpPr>
          <p:spPr>
            <a:xfrm>
              <a:off x="2413518" y="2247063"/>
              <a:ext cx="7924542" cy="400110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en-GB" sz="2000">
                  <a:solidFill>
                    <a:schemeClr val="tx2"/>
                  </a:solidFill>
                  <a:latin typeface="Calibri Light"/>
                  <a:ea typeface="+mn-lt"/>
                  <a:cs typeface="+mn-lt"/>
                </a:rPr>
                <a:t>Should be able to identify and extract important figures in the lecture slides</a:t>
              </a:r>
              <a:endParaRPr lang="en-US">
                <a:solidFill>
                  <a:schemeClr val="tx2"/>
                </a:solidFill>
                <a:latin typeface="Calibri Light"/>
              </a:endParaRPr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D281EAC6-C3A3-45D5-B862-582E1AB080E2}"/>
              </a:ext>
            </a:extLst>
          </p:cNvPr>
          <p:cNvGrpSpPr/>
          <p:nvPr/>
        </p:nvGrpSpPr>
        <p:grpSpPr>
          <a:xfrm>
            <a:off x="2134484" y="2711045"/>
            <a:ext cx="7920905" cy="707886"/>
            <a:chOff x="2261086" y="2247063"/>
            <a:chExt cx="7920905" cy="707886"/>
          </a:xfrm>
        </p:grpSpPr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6B49883B-425C-410E-97ED-E5773836A6BD}"/>
                </a:ext>
              </a:extLst>
            </p:cNvPr>
            <p:cNvSpPr/>
            <p:nvPr/>
          </p:nvSpPr>
          <p:spPr>
            <a:xfrm rot="2700000">
              <a:off x="2261086" y="2394865"/>
              <a:ext cx="104506" cy="104506"/>
            </a:xfrm>
            <a:prstGeom prst="rect">
              <a:avLst/>
            </a:prstGeom>
            <a:solidFill>
              <a:srgbClr val="16C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8B3AC668-3234-4289-B77B-DA6294794DE8}"/>
                </a:ext>
              </a:extLst>
            </p:cNvPr>
            <p:cNvSpPr txBox="1"/>
            <p:nvPr/>
          </p:nvSpPr>
          <p:spPr>
            <a:xfrm>
              <a:off x="2413518" y="2247063"/>
              <a:ext cx="7768473" cy="707886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en-GB" sz="2000">
                  <a:solidFill>
                    <a:schemeClr val="tx2"/>
                  </a:solidFill>
                  <a:latin typeface="Calibri Light"/>
                  <a:ea typeface="+mn-lt"/>
                  <a:cs typeface="+mn-lt"/>
                </a:rPr>
                <a:t>Should be able to detect when lecture slides or visual figures are changing</a:t>
              </a:r>
              <a:endParaRPr lang="en-US">
                <a:solidFill>
                  <a:schemeClr val="tx2"/>
                </a:solidFill>
                <a:latin typeface="Calibri Light"/>
                <a:cs typeface="Calibri" panose="020F0502020204030204"/>
              </a:endParaRPr>
            </a:p>
            <a:p>
              <a:endParaRPr lang="en-GB" sz="2000" b="0" i="0">
                <a:solidFill>
                  <a:srgbClr val="033454"/>
                </a:solidFill>
                <a:effectLst/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6AB597ED-E6AB-4356-BD0C-23C5321DEA3B}"/>
              </a:ext>
            </a:extLst>
          </p:cNvPr>
          <p:cNvGrpSpPr/>
          <p:nvPr/>
        </p:nvGrpSpPr>
        <p:grpSpPr>
          <a:xfrm>
            <a:off x="2134484" y="3096257"/>
            <a:ext cx="6831568" cy="400110"/>
            <a:chOff x="2261086" y="2247063"/>
            <a:chExt cx="6831568" cy="400110"/>
          </a:xfrm>
        </p:grpSpPr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40DCC28E-9F7E-4C0B-8828-57E030725CF1}"/>
                </a:ext>
              </a:extLst>
            </p:cNvPr>
            <p:cNvSpPr/>
            <p:nvPr/>
          </p:nvSpPr>
          <p:spPr>
            <a:xfrm rot="2700000">
              <a:off x="2261086" y="2394865"/>
              <a:ext cx="104506" cy="104506"/>
            </a:xfrm>
            <a:prstGeom prst="rect">
              <a:avLst/>
            </a:prstGeom>
            <a:solidFill>
              <a:srgbClr val="16C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00E9EDF7-4968-4AA3-B3B5-C18F4CCD18DD}"/>
                </a:ext>
              </a:extLst>
            </p:cNvPr>
            <p:cNvSpPr txBox="1"/>
            <p:nvPr/>
          </p:nvSpPr>
          <p:spPr>
            <a:xfrm>
              <a:off x="2413518" y="2247063"/>
              <a:ext cx="6679136" cy="400110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en-GB" sz="2000">
                  <a:solidFill>
                    <a:srgbClr val="033454"/>
                  </a:solidFill>
                  <a:latin typeface="+mj-lt"/>
                  <a:cs typeface="Arial"/>
                </a:rPr>
                <a:t>Should be able to deliver well organized lecture note at the end</a:t>
              </a:r>
              <a:endParaRPr lang="en-GB" sz="2000" b="0" i="0">
                <a:solidFill>
                  <a:srgbClr val="033454"/>
                </a:solidFill>
                <a:effectLst/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55FE471F-6FCF-4A3C-90F4-0DAB295D9578}"/>
              </a:ext>
            </a:extLst>
          </p:cNvPr>
          <p:cNvGrpSpPr/>
          <p:nvPr/>
        </p:nvGrpSpPr>
        <p:grpSpPr>
          <a:xfrm>
            <a:off x="1715761" y="3635849"/>
            <a:ext cx="6256009" cy="461665"/>
            <a:chOff x="1796105" y="1584815"/>
            <a:chExt cx="6256009" cy="461665"/>
          </a:xfrm>
        </p:grpSpPr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2BC7FC2D-5ED4-4DC2-B5E2-189882A0FB0E}"/>
                </a:ext>
              </a:extLst>
            </p:cNvPr>
            <p:cNvGrpSpPr/>
            <p:nvPr/>
          </p:nvGrpSpPr>
          <p:grpSpPr>
            <a:xfrm>
              <a:off x="1796105" y="1718666"/>
              <a:ext cx="193963" cy="193963"/>
              <a:chOff x="1796105" y="1718666"/>
              <a:chExt cx="193963" cy="193963"/>
            </a:xfrm>
          </p:grpSpPr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441D0C03-EDC4-4275-8B42-552073BF6400}"/>
                  </a:ext>
                </a:extLst>
              </p:cNvPr>
              <p:cNvSpPr/>
              <p:nvPr/>
            </p:nvSpPr>
            <p:spPr>
              <a:xfrm rot="2700000">
                <a:off x="1840832" y="1763396"/>
                <a:ext cx="104506" cy="104506"/>
              </a:xfrm>
              <a:prstGeom prst="rect">
                <a:avLst/>
              </a:prstGeom>
              <a:solidFill>
                <a:srgbClr val="16C79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37785801-9C13-48ED-8636-6309628E2693}"/>
                  </a:ext>
                </a:extLst>
              </p:cNvPr>
              <p:cNvSpPr/>
              <p:nvPr/>
            </p:nvSpPr>
            <p:spPr>
              <a:xfrm rot="2700000">
                <a:off x="1796105" y="1718666"/>
                <a:ext cx="193963" cy="193963"/>
              </a:xfrm>
              <a:prstGeom prst="rect">
                <a:avLst/>
              </a:prstGeom>
              <a:noFill/>
              <a:ln w="381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67510250-4741-44A2-A573-688F5CB510FB}"/>
                </a:ext>
              </a:extLst>
            </p:cNvPr>
            <p:cNvSpPr txBox="1"/>
            <p:nvPr/>
          </p:nvSpPr>
          <p:spPr>
            <a:xfrm>
              <a:off x="2093495" y="1584815"/>
              <a:ext cx="59586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b="0" i="0">
                  <a:solidFill>
                    <a:srgbClr val="033454"/>
                  </a:solidFill>
                  <a:effectLst/>
                  <a:latin typeface="+mj-lt"/>
                  <a:cs typeface="Arial" panose="020B0604020202020204" pitchFamily="34" charset="0"/>
                </a:rPr>
                <a:t>System Functional Requirements of the Project</a:t>
              </a:r>
            </a:p>
          </p:txBody>
        </p: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D4C9A1DE-C942-4313-A289-7BE123433C08}"/>
              </a:ext>
            </a:extLst>
          </p:cNvPr>
          <p:cNvGrpSpPr/>
          <p:nvPr/>
        </p:nvGrpSpPr>
        <p:grpSpPr>
          <a:xfrm>
            <a:off x="2134484" y="4121585"/>
            <a:ext cx="1438810" cy="400110"/>
            <a:chOff x="2261086" y="2247063"/>
            <a:chExt cx="1438810" cy="400110"/>
          </a:xfrm>
        </p:grpSpPr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04C2EE5C-95FB-483C-80D9-F3601FB86A26}"/>
                </a:ext>
              </a:extLst>
            </p:cNvPr>
            <p:cNvSpPr/>
            <p:nvPr/>
          </p:nvSpPr>
          <p:spPr>
            <a:xfrm rot="2700000">
              <a:off x="2261086" y="2394865"/>
              <a:ext cx="104506" cy="104506"/>
            </a:xfrm>
            <a:prstGeom prst="rect">
              <a:avLst/>
            </a:prstGeom>
            <a:solidFill>
              <a:srgbClr val="16C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5C7AE7C7-1D6B-4D21-ADB7-D15E2B9DA291}"/>
                </a:ext>
              </a:extLst>
            </p:cNvPr>
            <p:cNvSpPr txBox="1"/>
            <p:nvPr/>
          </p:nvSpPr>
          <p:spPr>
            <a:xfrm>
              <a:off x="2413518" y="2247063"/>
              <a:ext cx="128637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b="0" i="0">
                  <a:solidFill>
                    <a:srgbClr val="033454"/>
                  </a:solidFill>
                  <a:effectLst/>
                  <a:latin typeface="+mj-lt"/>
                  <a:cs typeface="Arial" panose="020B0604020202020204" pitchFamily="34" charset="0"/>
                </a:rPr>
                <a:t>Availability</a:t>
              </a:r>
            </a:p>
          </p:txBody>
        </p: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1D8F09EA-C2AC-4346-B9B2-8779437898E9}"/>
              </a:ext>
            </a:extLst>
          </p:cNvPr>
          <p:cNvGrpSpPr/>
          <p:nvPr/>
        </p:nvGrpSpPr>
        <p:grpSpPr>
          <a:xfrm>
            <a:off x="2134484" y="4506798"/>
            <a:ext cx="1447787" cy="400110"/>
            <a:chOff x="2261086" y="2247063"/>
            <a:chExt cx="1447787" cy="400110"/>
          </a:xfrm>
        </p:grpSpPr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EFD80DD8-755D-4439-84DB-7D09662F36F4}"/>
                </a:ext>
              </a:extLst>
            </p:cNvPr>
            <p:cNvSpPr/>
            <p:nvPr/>
          </p:nvSpPr>
          <p:spPr>
            <a:xfrm rot="2700000">
              <a:off x="2261086" y="2394865"/>
              <a:ext cx="104506" cy="104506"/>
            </a:xfrm>
            <a:prstGeom prst="rect">
              <a:avLst/>
            </a:prstGeom>
            <a:solidFill>
              <a:srgbClr val="16C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9C5EE925-DEFC-4EC8-B58F-B34FD8670049}"/>
                </a:ext>
              </a:extLst>
            </p:cNvPr>
            <p:cNvSpPr txBox="1"/>
            <p:nvPr/>
          </p:nvSpPr>
          <p:spPr>
            <a:xfrm>
              <a:off x="2413518" y="2247063"/>
              <a:ext cx="129535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b="0" i="0">
                  <a:solidFill>
                    <a:srgbClr val="033454"/>
                  </a:solidFill>
                  <a:effectLst/>
                  <a:latin typeface="+mj-lt"/>
                  <a:cs typeface="Arial" panose="020B0604020202020204" pitchFamily="34" charset="0"/>
                </a:rPr>
                <a:t>Reusability</a:t>
              </a:r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0E2D3D5D-E453-4464-9F76-52581FB9A85E}"/>
              </a:ext>
            </a:extLst>
          </p:cNvPr>
          <p:cNvGrpSpPr/>
          <p:nvPr/>
        </p:nvGrpSpPr>
        <p:grpSpPr>
          <a:xfrm>
            <a:off x="2134484" y="4892011"/>
            <a:ext cx="1220353" cy="400110"/>
            <a:chOff x="2261086" y="2247063"/>
            <a:chExt cx="1220353" cy="400110"/>
          </a:xfrm>
        </p:grpSpPr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02D3F050-372E-48BA-B291-B4BCB9B45C85}"/>
                </a:ext>
              </a:extLst>
            </p:cNvPr>
            <p:cNvSpPr/>
            <p:nvPr/>
          </p:nvSpPr>
          <p:spPr>
            <a:xfrm rot="2700000">
              <a:off x="2261086" y="2394865"/>
              <a:ext cx="104506" cy="104506"/>
            </a:xfrm>
            <a:prstGeom prst="rect">
              <a:avLst/>
            </a:prstGeom>
            <a:solidFill>
              <a:srgbClr val="16C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1FEE4AEF-8EB2-434B-A0BA-84C5C8C27728}"/>
                </a:ext>
              </a:extLst>
            </p:cNvPr>
            <p:cNvSpPr txBox="1"/>
            <p:nvPr/>
          </p:nvSpPr>
          <p:spPr>
            <a:xfrm>
              <a:off x="2413518" y="2247063"/>
              <a:ext cx="10679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b="0" i="0">
                  <a:solidFill>
                    <a:srgbClr val="033454"/>
                  </a:solidFill>
                  <a:effectLst/>
                  <a:latin typeface="+mj-lt"/>
                  <a:cs typeface="Arial" panose="020B0604020202020204" pitchFamily="34" charset="0"/>
                </a:rPr>
                <a:t>Usability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A91B523-90CD-46E6-9EAA-379C1585B2D6}"/>
              </a:ext>
            </a:extLst>
          </p:cNvPr>
          <p:cNvSpPr txBox="1"/>
          <p:nvPr/>
        </p:nvSpPr>
        <p:spPr>
          <a:xfrm>
            <a:off x="57736" y="1816827"/>
            <a:ext cx="1100813" cy="43088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1100">
                <a:solidFill>
                  <a:schemeClr val="bg1"/>
                </a:solidFill>
                <a:latin typeface="Arial"/>
                <a:cs typeface="Arial"/>
              </a:rPr>
              <a:t>Rathnayake</a:t>
            </a:r>
          </a:p>
          <a:p>
            <a:pPr algn="ctr"/>
            <a:r>
              <a:rPr lang="en-US" sz="1100">
                <a:solidFill>
                  <a:schemeClr val="bg1"/>
                </a:solidFill>
                <a:latin typeface="Arial"/>
                <a:cs typeface="Arial"/>
              </a:rPr>
              <a:t>R.H.C.S</a:t>
            </a:r>
          </a:p>
        </p:txBody>
      </p:sp>
      <p:pic>
        <p:nvPicPr>
          <p:cNvPr id="3" name="Picture 2" descr="A picture containing person, person, wall, blue&#10;&#10;Description automatically generated">
            <a:extLst>
              <a:ext uri="{FF2B5EF4-FFF2-40B4-BE49-F238E27FC236}">
                <a16:creationId xmlns:a16="http://schemas.microsoft.com/office/drawing/2014/main" id="{B79F6BAD-C959-4D43-8E73-10CD1B72DD3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42689" y="862450"/>
            <a:ext cx="511035" cy="611319"/>
          </a:xfrm>
          <a:prstGeom prst="ellipse">
            <a:avLst/>
          </a:prstGeom>
          <a:ln w="12700">
            <a:solidFill>
              <a:schemeClr val="bg1"/>
            </a:solidFill>
          </a:ln>
        </p:spPr>
      </p:pic>
      <p:pic>
        <p:nvPicPr>
          <p:cNvPr id="12" name="Picture 11" descr="Diagram, engineering drawing&#10;&#10;Description automatically generated">
            <a:extLst>
              <a:ext uri="{FF2B5EF4-FFF2-40B4-BE49-F238E27FC236}">
                <a16:creationId xmlns:a16="http://schemas.microsoft.com/office/drawing/2014/main" id="{378A255E-5893-477E-8014-0C1DEF01860F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8708" y="3635849"/>
            <a:ext cx="3009388" cy="259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54958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34994B2-5832-403F-AC03-30B35F77AC4C}"/>
              </a:ext>
            </a:extLst>
          </p:cNvPr>
          <p:cNvSpPr txBox="1"/>
          <p:nvPr/>
        </p:nvSpPr>
        <p:spPr>
          <a:xfrm>
            <a:off x="107045" y="1547995"/>
            <a:ext cx="1002197" cy="276999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1200" b="1">
                <a:solidFill>
                  <a:schemeClr val="bg1"/>
                </a:solidFill>
                <a:latin typeface="Arial"/>
                <a:cs typeface="Arial"/>
              </a:rPr>
              <a:t>IT18007848</a:t>
            </a:r>
            <a:endParaRPr lang="en-US" sz="1400" b="1">
              <a:solidFill>
                <a:schemeClr val="bg1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26B66DB-30E5-4D3B-9B1F-3677B019E790}"/>
              </a:ext>
            </a:extLst>
          </p:cNvPr>
          <p:cNvCxnSpPr/>
          <p:nvPr/>
        </p:nvCxnSpPr>
        <p:spPr>
          <a:xfrm>
            <a:off x="127916" y="1523519"/>
            <a:ext cx="1002197" cy="0"/>
          </a:xfrm>
          <a:prstGeom prst="line">
            <a:avLst/>
          </a:prstGeom>
          <a:ln>
            <a:solidFill>
              <a:schemeClr val="bg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FB7663B-6CFD-4CDF-9E3D-521DA0A6A81C}"/>
              </a:ext>
            </a:extLst>
          </p:cNvPr>
          <p:cNvSpPr txBox="1"/>
          <p:nvPr/>
        </p:nvSpPr>
        <p:spPr>
          <a:xfrm>
            <a:off x="177575" y="5961926"/>
            <a:ext cx="86113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bg1"/>
                </a:solidFill>
                <a:latin typeface="Speak Pro" panose="020B0504020101020102" pitchFamily="34" charset="0"/>
              </a:rPr>
              <a:t>57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144F9A0-950A-4744-BC62-43DDCA9DBACF}"/>
              </a:ext>
            </a:extLst>
          </p:cNvPr>
          <p:cNvGrpSpPr/>
          <p:nvPr/>
        </p:nvGrpSpPr>
        <p:grpSpPr>
          <a:xfrm>
            <a:off x="1800323" y="334692"/>
            <a:ext cx="5665529" cy="609828"/>
            <a:chOff x="277091" y="249153"/>
            <a:chExt cx="5665529" cy="609828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8A05BD7-9BD8-42C5-9D09-B9B7A6C1EE47}"/>
                </a:ext>
              </a:extLst>
            </p:cNvPr>
            <p:cNvSpPr/>
            <p:nvPr/>
          </p:nvSpPr>
          <p:spPr>
            <a:xfrm>
              <a:off x="277091" y="267854"/>
              <a:ext cx="83128" cy="591127"/>
            </a:xfrm>
            <a:prstGeom prst="rect">
              <a:avLst/>
            </a:prstGeom>
            <a:solidFill>
              <a:srgbClr val="16C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6FE4250-4DF3-40A8-8003-CBF7B39AE13B}"/>
                </a:ext>
              </a:extLst>
            </p:cNvPr>
            <p:cNvSpPr txBox="1"/>
            <p:nvPr/>
          </p:nvSpPr>
          <p:spPr>
            <a:xfrm>
              <a:off x="480291" y="249153"/>
              <a:ext cx="546232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3200" b="1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Work Breakdown Structure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0C84199-2935-435B-A221-DD57DC8FCCD8}"/>
              </a:ext>
            </a:extLst>
          </p:cNvPr>
          <p:cNvSpPr txBox="1"/>
          <p:nvPr/>
        </p:nvSpPr>
        <p:spPr>
          <a:xfrm>
            <a:off x="57736" y="1816827"/>
            <a:ext cx="1100813" cy="43088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1100">
                <a:solidFill>
                  <a:schemeClr val="bg1"/>
                </a:solidFill>
                <a:latin typeface="Arial"/>
                <a:cs typeface="Arial"/>
              </a:rPr>
              <a:t>Rathnayake</a:t>
            </a:r>
          </a:p>
          <a:p>
            <a:pPr algn="ctr"/>
            <a:r>
              <a:rPr lang="en-US" sz="1100">
                <a:solidFill>
                  <a:schemeClr val="bg1"/>
                </a:solidFill>
                <a:latin typeface="Arial"/>
                <a:cs typeface="Arial"/>
              </a:rPr>
              <a:t>R.H.C.S</a:t>
            </a:r>
          </a:p>
        </p:txBody>
      </p:sp>
      <p:pic>
        <p:nvPicPr>
          <p:cNvPr id="3" name="Picture 2" descr="A picture containing person, person, wall, blue&#10;&#10;Description automatically generated">
            <a:extLst>
              <a:ext uri="{FF2B5EF4-FFF2-40B4-BE49-F238E27FC236}">
                <a16:creationId xmlns:a16="http://schemas.microsoft.com/office/drawing/2014/main" id="{F4C1A5F8-3F11-44B1-853C-3F91DE3316C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42689" y="862450"/>
            <a:ext cx="511035" cy="611319"/>
          </a:xfrm>
          <a:prstGeom prst="ellipse">
            <a:avLst/>
          </a:prstGeom>
          <a:ln w="12700">
            <a:solidFill>
              <a:schemeClr val="bg1"/>
            </a:solidFill>
          </a:ln>
        </p:spPr>
      </p:pic>
      <p:pic>
        <p:nvPicPr>
          <p:cNvPr id="9" name="Picture 9" descr="Table&#10;&#10;Description automatically generated">
            <a:extLst>
              <a:ext uri="{FF2B5EF4-FFF2-40B4-BE49-F238E27FC236}">
                <a16:creationId xmlns:a16="http://schemas.microsoft.com/office/drawing/2014/main" id="{20BE7EAF-9615-4E45-B3FB-CCD32FDFB5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2030" y="857957"/>
            <a:ext cx="8556976" cy="5414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31716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val 14">
            <a:extLst>
              <a:ext uri="{FF2B5EF4-FFF2-40B4-BE49-F238E27FC236}">
                <a16:creationId xmlns:a16="http://schemas.microsoft.com/office/drawing/2014/main" id="{1EF19FB9-5BEE-4B2D-8D92-87CB5B4966A7}"/>
              </a:ext>
            </a:extLst>
          </p:cNvPr>
          <p:cNvSpPr/>
          <p:nvPr/>
        </p:nvSpPr>
        <p:spPr>
          <a:xfrm>
            <a:off x="348072" y="917752"/>
            <a:ext cx="520146" cy="520146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F738A30-A7DB-48D4-A58D-A2E647DA2B6A}"/>
              </a:ext>
            </a:extLst>
          </p:cNvPr>
          <p:cNvSpPr txBox="1"/>
          <p:nvPr/>
        </p:nvSpPr>
        <p:spPr>
          <a:xfrm>
            <a:off x="107045" y="1547995"/>
            <a:ext cx="10021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IT18006544</a:t>
            </a:r>
            <a:endParaRPr lang="en-US" sz="1400" b="1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37E6F8C-BA13-43FF-AABA-AC9142801A3B}"/>
              </a:ext>
            </a:extLst>
          </p:cNvPr>
          <p:cNvSpPr txBox="1"/>
          <p:nvPr/>
        </p:nvSpPr>
        <p:spPr>
          <a:xfrm>
            <a:off x="57736" y="1760382"/>
            <a:ext cx="110081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Perera H.D.D.S</a:t>
            </a:r>
            <a:endParaRPr lang="en-US" sz="1100">
              <a:solidFill>
                <a:schemeClr val="bg1"/>
              </a:solidFill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1D85C06-820B-4BF7-B89F-0499B7B01DBC}"/>
              </a:ext>
            </a:extLst>
          </p:cNvPr>
          <p:cNvCxnSpPr/>
          <p:nvPr/>
        </p:nvCxnSpPr>
        <p:spPr>
          <a:xfrm>
            <a:off x="127916" y="1523519"/>
            <a:ext cx="1002197" cy="0"/>
          </a:xfrm>
          <a:prstGeom prst="line">
            <a:avLst/>
          </a:prstGeom>
          <a:ln>
            <a:solidFill>
              <a:schemeClr val="bg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52463F42-0F9A-427C-9144-F7F1282F1929}"/>
              </a:ext>
            </a:extLst>
          </p:cNvPr>
          <p:cNvSpPr txBox="1"/>
          <p:nvPr/>
        </p:nvSpPr>
        <p:spPr>
          <a:xfrm>
            <a:off x="177575" y="5961926"/>
            <a:ext cx="86113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bg1"/>
                </a:solidFill>
                <a:latin typeface="Speak Pro" panose="020B0504020101020102" pitchFamily="34" charset="0"/>
              </a:rPr>
              <a:t>04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B96FFFED-E8E6-406A-915E-6FA4646C625C}"/>
              </a:ext>
            </a:extLst>
          </p:cNvPr>
          <p:cNvGrpSpPr/>
          <p:nvPr/>
        </p:nvGrpSpPr>
        <p:grpSpPr>
          <a:xfrm>
            <a:off x="1755933" y="399347"/>
            <a:ext cx="5105504" cy="609828"/>
            <a:chOff x="277091" y="249153"/>
            <a:chExt cx="5105504" cy="609828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0935F2F6-3FBF-48BC-8A7B-32540F6F96BA}"/>
                </a:ext>
              </a:extLst>
            </p:cNvPr>
            <p:cNvSpPr/>
            <p:nvPr/>
          </p:nvSpPr>
          <p:spPr>
            <a:xfrm>
              <a:off x="277091" y="267854"/>
              <a:ext cx="83128" cy="591127"/>
            </a:xfrm>
            <a:prstGeom prst="rect">
              <a:avLst/>
            </a:prstGeom>
            <a:solidFill>
              <a:srgbClr val="16C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BDE3365-9816-420C-974E-0607DD27E3A5}"/>
                </a:ext>
              </a:extLst>
            </p:cNvPr>
            <p:cNvSpPr txBox="1"/>
            <p:nvPr/>
          </p:nvSpPr>
          <p:spPr>
            <a:xfrm>
              <a:off x="480291" y="249153"/>
              <a:ext cx="490230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>
                  <a:solidFill>
                    <a:srgbClr val="03345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Overall System Diagram</a:t>
              </a: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28" b="6942"/>
          <a:stretch/>
        </p:blipFill>
        <p:spPr>
          <a:xfrm>
            <a:off x="2906438" y="984122"/>
            <a:ext cx="6379124" cy="5839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94458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34994B2-5832-403F-AC03-30B35F77AC4C}"/>
              </a:ext>
            </a:extLst>
          </p:cNvPr>
          <p:cNvSpPr txBox="1"/>
          <p:nvPr/>
        </p:nvSpPr>
        <p:spPr>
          <a:xfrm>
            <a:off x="107045" y="1547995"/>
            <a:ext cx="1002197" cy="276999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1200" b="1">
                <a:solidFill>
                  <a:schemeClr val="bg1"/>
                </a:solidFill>
                <a:latin typeface="Arial"/>
                <a:cs typeface="Arial"/>
              </a:rPr>
              <a:t>IT18007848</a:t>
            </a:r>
            <a:endParaRPr lang="en-US" sz="1400" b="1">
              <a:solidFill>
                <a:schemeClr val="bg1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26B66DB-30E5-4D3B-9B1F-3677B019E790}"/>
              </a:ext>
            </a:extLst>
          </p:cNvPr>
          <p:cNvCxnSpPr/>
          <p:nvPr/>
        </p:nvCxnSpPr>
        <p:spPr>
          <a:xfrm>
            <a:off x="127916" y="1523519"/>
            <a:ext cx="1002197" cy="0"/>
          </a:xfrm>
          <a:prstGeom prst="line">
            <a:avLst/>
          </a:prstGeom>
          <a:ln>
            <a:solidFill>
              <a:schemeClr val="bg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FB7663B-6CFD-4CDF-9E3D-521DA0A6A81C}"/>
              </a:ext>
            </a:extLst>
          </p:cNvPr>
          <p:cNvSpPr txBox="1"/>
          <p:nvPr/>
        </p:nvSpPr>
        <p:spPr>
          <a:xfrm>
            <a:off x="177575" y="5961926"/>
            <a:ext cx="86113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bg1"/>
                </a:solidFill>
                <a:latin typeface="Speak Pro" panose="020B0504020101020102" pitchFamily="34" charset="0"/>
              </a:rPr>
              <a:t>58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144F9A0-950A-4744-BC62-43DDCA9DBACF}"/>
              </a:ext>
            </a:extLst>
          </p:cNvPr>
          <p:cNvGrpSpPr/>
          <p:nvPr/>
        </p:nvGrpSpPr>
        <p:grpSpPr>
          <a:xfrm>
            <a:off x="1800323" y="334692"/>
            <a:ext cx="2641688" cy="609828"/>
            <a:chOff x="277091" y="249153"/>
            <a:chExt cx="2641688" cy="609828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8A05BD7-9BD8-42C5-9D09-B9B7A6C1EE47}"/>
                </a:ext>
              </a:extLst>
            </p:cNvPr>
            <p:cNvSpPr/>
            <p:nvPr/>
          </p:nvSpPr>
          <p:spPr>
            <a:xfrm>
              <a:off x="277091" y="267854"/>
              <a:ext cx="83128" cy="591127"/>
            </a:xfrm>
            <a:prstGeom prst="rect">
              <a:avLst/>
            </a:prstGeom>
            <a:solidFill>
              <a:srgbClr val="16C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6FE4250-4DF3-40A8-8003-CBF7B39AE13B}"/>
                </a:ext>
              </a:extLst>
            </p:cNvPr>
            <p:cNvSpPr txBox="1"/>
            <p:nvPr/>
          </p:nvSpPr>
          <p:spPr>
            <a:xfrm>
              <a:off x="480291" y="249153"/>
              <a:ext cx="243848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3200" b="1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Gantt Chart</a:t>
              </a:r>
            </a:p>
          </p:txBody>
        </p:sp>
      </p:grpSp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4242A680-CB1B-420B-8BB2-7498F361EA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2567" y="1292699"/>
            <a:ext cx="10191646" cy="3698722"/>
          </a:xfrm>
          <a:prstGeom prst="rect">
            <a:avLst/>
          </a:prstGeom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7C78396-1DED-4CCE-A1B6-4684B63DB3F8}"/>
              </a:ext>
            </a:extLst>
          </p:cNvPr>
          <p:cNvSpPr txBox="1"/>
          <p:nvPr/>
        </p:nvSpPr>
        <p:spPr>
          <a:xfrm>
            <a:off x="57736" y="1816827"/>
            <a:ext cx="1100813" cy="43088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1100">
                <a:solidFill>
                  <a:schemeClr val="bg1"/>
                </a:solidFill>
                <a:latin typeface="Arial"/>
                <a:cs typeface="Arial"/>
              </a:rPr>
              <a:t>Rathnayake</a:t>
            </a:r>
          </a:p>
          <a:p>
            <a:pPr algn="ctr"/>
            <a:r>
              <a:rPr lang="en-US" sz="1100">
                <a:solidFill>
                  <a:schemeClr val="bg1"/>
                </a:solidFill>
                <a:latin typeface="Arial"/>
                <a:cs typeface="Arial"/>
              </a:rPr>
              <a:t>R.H.C.S</a:t>
            </a:r>
          </a:p>
        </p:txBody>
      </p:sp>
      <p:pic>
        <p:nvPicPr>
          <p:cNvPr id="8" name="Picture 7" descr="A picture containing person, person, wall, blue&#10;&#10;Description automatically generated">
            <a:extLst>
              <a:ext uri="{FF2B5EF4-FFF2-40B4-BE49-F238E27FC236}">
                <a16:creationId xmlns:a16="http://schemas.microsoft.com/office/drawing/2014/main" id="{76BF74A6-9CCB-4E62-AF8E-6F839FAA843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42689" y="862450"/>
            <a:ext cx="511035" cy="611319"/>
          </a:xfrm>
          <a:prstGeom prst="ellipse">
            <a:avLst/>
          </a:prstGeom>
          <a:ln w="1270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81959153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34994B2-5832-403F-AC03-30B35F77AC4C}"/>
              </a:ext>
            </a:extLst>
          </p:cNvPr>
          <p:cNvSpPr txBox="1"/>
          <p:nvPr/>
        </p:nvSpPr>
        <p:spPr>
          <a:xfrm>
            <a:off x="107045" y="1547995"/>
            <a:ext cx="1002197" cy="276999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1200" b="1">
                <a:solidFill>
                  <a:schemeClr val="bg1"/>
                </a:solidFill>
                <a:latin typeface="Arial"/>
                <a:cs typeface="Arial"/>
              </a:rPr>
              <a:t>IT18007848</a:t>
            </a:r>
            <a:endParaRPr lang="en-US" sz="1400" b="1">
              <a:solidFill>
                <a:schemeClr val="bg1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26B66DB-30E5-4D3B-9B1F-3677B019E790}"/>
              </a:ext>
            </a:extLst>
          </p:cNvPr>
          <p:cNvCxnSpPr/>
          <p:nvPr/>
        </p:nvCxnSpPr>
        <p:spPr>
          <a:xfrm>
            <a:off x="127916" y="1523519"/>
            <a:ext cx="1002197" cy="0"/>
          </a:xfrm>
          <a:prstGeom prst="line">
            <a:avLst/>
          </a:prstGeom>
          <a:ln>
            <a:solidFill>
              <a:schemeClr val="bg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FB7663B-6CFD-4CDF-9E3D-521DA0A6A81C}"/>
              </a:ext>
            </a:extLst>
          </p:cNvPr>
          <p:cNvSpPr txBox="1"/>
          <p:nvPr/>
        </p:nvSpPr>
        <p:spPr>
          <a:xfrm>
            <a:off x="177575" y="5961926"/>
            <a:ext cx="86113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bg1"/>
                </a:solidFill>
                <a:latin typeface="Speak Pro" panose="020B0504020101020102" pitchFamily="34" charset="0"/>
              </a:rPr>
              <a:t>59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144F9A0-950A-4744-BC62-43DDCA9DBACF}"/>
              </a:ext>
            </a:extLst>
          </p:cNvPr>
          <p:cNvGrpSpPr/>
          <p:nvPr/>
        </p:nvGrpSpPr>
        <p:grpSpPr>
          <a:xfrm>
            <a:off x="1800323" y="334692"/>
            <a:ext cx="1798509" cy="609828"/>
            <a:chOff x="277091" y="249153"/>
            <a:chExt cx="1798509" cy="609828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8A05BD7-9BD8-42C5-9D09-B9B7A6C1EE47}"/>
                </a:ext>
              </a:extLst>
            </p:cNvPr>
            <p:cNvSpPr/>
            <p:nvPr/>
          </p:nvSpPr>
          <p:spPr>
            <a:xfrm>
              <a:off x="277091" y="267854"/>
              <a:ext cx="83128" cy="591127"/>
            </a:xfrm>
            <a:prstGeom prst="rect">
              <a:avLst/>
            </a:prstGeom>
            <a:solidFill>
              <a:srgbClr val="16C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6FE4250-4DF3-40A8-8003-CBF7B39AE13B}"/>
                </a:ext>
              </a:extLst>
            </p:cNvPr>
            <p:cNvSpPr txBox="1"/>
            <p:nvPr/>
          </p:nvSpPr>
          <p:spPr>
            <a:xfrm>
              <a:off x="480291" y="249153"/>
              <a:ext cx="159530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3200" b="1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Budget</a:t>
              </a:r>
            </a:p>
          </p:txBody>
        </p:sp>
      </p:grp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0ACE87F1-3329-4293-A542-4A6BDBF14D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8393466"/>
              </p:ext>
            </p:extLst>
          </p:nvPr>
        </p:nvGraphicFramePr>
        <p:xfrm>
          <a:off x="1826712" y="1398740"/>
          <a:ext cx="7467492" cy="1963899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2489164">
                  <a:extLst>
                    <a:ext uri="{9D8B030D-6E8A-4147-A177-3AD203B41FA5}">
                      <a16:colId xmlns:a16="http://schemas.microsoft.com/office/drawing/2014/main" val="2628476451"/>
                    </a:ext>
                  </a:extLst>
                </a:gridCol>
                <a:gridCol w="2489164">
                  <a:extLst>
                    <a:ext uri="{9D8B030D-6E8A-4147-A177-3AD203B41FA5}">
                      <a16:colId xmlns:a16="http://schemas.microsoft.com/office/drawing/2014/main" val="3252466137"/>
                    </a:ext>
                  </a:extLst>
                </a:gridCol>
                <a:gridCol w="2489164">
                  <a:extLst>
                    <a:ext uri="{9D8B030D-6E8A-4147-A177-3AD203B41FA5}">
                      <a16:colId xmlns:a16="http://schemas.microsoft.com/office/drawing/2014/main" val="3514084526"/>
                    </a:ext>
                  </a:extLst>
                </a:gridCol>
              </a:tblGrid>
              <a:tr h="645847">
                <a:tc>
                  <a:txBody>
                    <a:bodyPr/>
                    <a:lstStyle/>
                    <a:p>
                      <a:r>
                        <a:rPr lang="en-US"/>
                        <a:t>Component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Amount (USD)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Amount (LKR)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0227621"/>
                  </a:ext>
                </a:extLst>
              </a:tr>
              <a:tr h="659026">
                <a:tc>
                  <a:txBody>
                    <a:bodyPr/>
                    <a:lstStyle/>
                    <a:p>
                      <a:r>
                        <a:rPr lang="en-US"/>
                        <a:t>Internet Cost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10.21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2000</a:t>
                      </a:r>
                      <a:endParaRPr lang="en-US" sz="1800" kern="1200">
                        <a:solidFill>
                          <a:schemeClr val="dk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6515127"/>
                  </a:ext>
                </a:extLst>
              </a:tr>
              <a:tr h="659026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Total</a:t>
                      </a:r>
                      <a:r>
                        <a:rPr lang="en-US" baseline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 Cost</a:t>
                      </a:r>
                      <a:endParaRPr lang="en-US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10.21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2000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2927060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38D613A7-DA59-42E6-A115-FB2B36C4D1AC}"/>
              </a:ext>
            </a:extLst>
          </p:cNvPr>
          <p:cNvSpPr txBox="1"/>
          <p:nvPr/>
        </p:nvSpPr>
        <p:spPr>
          <a:xfrm>
            <a:off x="57736" y="1816827"/>
            <a:ext cx="1100813" cy="43088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1100">
                <a:solidFill>
                  <a:schemeClr val="bg1"/>
                </a:solidFill>
                <a:latin typeface="Arial"/>
                <a:cs typeface="Arial"/>
              </a:rPr>
              <a:t>Rathnayake</a:t>
            </a:r>
          </a:p>
          <a:p>
            <a:pPr algn="ctr"/>
            <a:r>
              <a:rPr lang="en-US" sz="1100">
                <a:solidFill>
                  <a:schemeClr val="bg1"/>
                </a:solidFill>
                <a:latin typeface="Arial"/>
                <a:cs typeface="Arial"/>
              </a:rPr>
              <a:t>R.H.C.S</a:t>
            </a:r>
          </a:p>
        </p:txBody>
      </p:sp>
      <p:pic>
        <p:nvPicPr>
          <p:cNvPr id="3" name="Picture 2" descr="A picture containing person, person, wall, blue&#10;&#10;Description automatically generated">
            <a:extLst>
              <a:ext uri="{FF2B5EF4-FFF2-40B4-BE49-F238E27FC236}">
                <a16:creationId xmlns:a16="http://schemas.microsoft.com/office/drawing/2014/main" id="{9EB727A5-144A-426A-B2DB-31884618635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42689" y="862450"/>
            <a:ext cx="511035" cy="611319"/>
          </a:xfrm>
          <a:prstGeom prst="ellipse">
            <a:avLst/>
          </a:prstGeom>
          <a:ln w="12700">
            <a:solidFill>
              <a:schemeClr val="bg1"/>
            </a:solidFill>
          </a:ln>
        </p:spPr>
      </p:pic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CFE0D6B1-5DA5-46F1-A6E9-A7C7A64FAD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4633" y="3559677"/>
            <a:ext cx="3689068" cy="2392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74288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34994B2-5832-403F-AC03-30B35F77AC4C}"/>
              </a:ext>
            </a:extLst>
          </p:cNvPr>
          <p:cNvSpPr txBox="1"/>
          <p:nvPr/>
        </p:nvSpPr>
        <p:spPr>
          <a:xfrm>
            <a:off x="107045" y="1547995"/>
            <a:ext cx="1002197" cy="276999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1200" b="1">
                <a:solidFill>
                  <a:schemeClr val="bg1"/>
                </a:solidFill>
                <a:latin typeface="Arial"/>
                <a:cs typeface="Arial"/>
              </a:rPr>
              <a:t>IT18007848</a:t>
            </a:r>
            <a:endParaRPr lang="en-US" sz="1400" b="1">
              <a:solidFill>
                <a:schemeClr val="bg1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26B66DB-30E5-4D3B-9B1F-3677B019E790}"/>
              </a:ext>
            </a:extLst>
          </p:cNvPr>
          <p:cNvCxnSpPr/>
          <p:nvPr/>
        </p:nvCxnSpPr>
        <p:spPr>
          <a:xfrm>
            <a:off x="127916" y="1523519"/>
            <a:ext cx="1002197" cy="0"/>
          </a:xfrm>
          <a:prstGeom prst="line">
            <a:avLst/>
          </a:prstGeom>
          <a:ln>
            <a:solidFill>
              <a:schemeClr val="bg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FB7663B-6CFD-4CDF-9E3D-521DA0A6A81C}"/>
              </a:ext>
            </a:extLst>
          </p:cNvPr>
          <p:cNvSpPr txBox="1"/>
          <p:nvPr/>
        </p:nvSpPr>
        <p:spPr>
          <a:xfrm>
            <a:off x="177575" y="5961926"/>
            <a:ext cx="86113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bg1"/>
                </a:solidFill>
                <a:latin typeface="Speak Pro" panose="020B0504020101020102" pitchFamily="34" charset="0"/>
              </a:rPr>
              <a:t>60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144F9A0-950A-4744-BC62-43DDCA9DBACF}"/>
              </a:ext>
            </a:extLst>
          </p:cNvPr>
          <p:cNvGrpSpPr/>
          <p:nvPr/>
        </p:nvGrpSpPr>
        <p:grpSpPr>
          <a:xfrm>
            <a:off x="1800323" y="334692"/>
            <a:ext cx="2596804" cy="609828"/>
            <a:chOff x="277091" y="249153"/>
            <a:chExt cx="2596804" cy="609828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8A05BD7-9BD8-42C5-9D09-B9B7A6C1EE47}"/>
                </a:ext>
              </a:extLst>
            </p:cNvPr>
            <p:cNvSpPr/>
            <p:nvPr/>
          </p:nvSpPr>
          <p:spPr>
            <a:xfrm>
              <a:off x="277091" y="267854"/>
              <a:ext cx="83128" cy="591127"/>
            </a:xfrm>
            <a:prstGeom prst="rect">
              <a:avLst/>
            </a:prstGeom>
            <a:solidFill>
              <a:srgbClr val="16C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6FE4250-4DF3-40A8-8003-CBF7B39AE13B}"/>
                </a:ext>
              </a:extLst>
            </p:cNvPr>
            <p:cNvSpPr txBox="1"/>
            <p:nvPr/>
          </p:nvSpPr>
          <p:spPr>
            <a:xfrm>
              <a:off x="480291" y="249153"/>
              <a:ext cx="239360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3200" b="1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References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7606226F-92BD-4ADF-98E1-BBD59ABA7A15}"/>
              </a:ext>
            </a:extLst>
          </p:cNvPr>
          <p:cNvSpPr txBox="1"/>
          <p:nvPr/>
        </p:nvSpPr>
        <p:spPr>
          <a:xfrm>
            <a:off x="1697426" y="2403406"/>
            <a:ext cx="7318973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b="0" i="0">
                <a:solidFill>
                  <a:srgbClr val="000000"/>
                </a:solidFill>
                <a:effectLst/>
                <a:latin typeface="+mj-lt"/>
                <a:cs typeface="Arial"/>
              </a:rPr>
              <a:t>[2]</a:t>
            </a:r>
            <a:r>
              <a:rPr lang="en-GB">
                <a:solidFill>
                  <a:schemeClr val="tx2"/>
                </a:solidFill>
                <a:latin typeface="Calibri Light"/>
                <a:ea typeface="+mn-lt"/>
                <a:cs typeface="+mn-lt"/>
              </a:rPr>
              <a:t>Boyle, Joseph &amp; Forchelli</a:t>
            </a:r>
            <a:r>
              <a:rPr lang="en-GB" b="0" i="0">
                <a:solidFill>
                  <a:schemeClr val="tx2"/>
                </a:solidFill>
                <a:effectLst/>
                <a:latin typeface="Calibri Light"/>
                <a:ea typeface="+mn-lt"/>
                <a:cs typeface="+mn-lt"/>
              </a:rPr>
              <a:t>, </a:t>
            </a:r>
            <a:r>
              <a:rPr lang="en-GB">
                <a:solidFill>
                  <a:schemeClr val="tx2"/>
                </a:solidFill>
                <a:latin typeface="Calibri Light"/>
                <a:ea typeface="+mn-lt"/>
                <a:cs typeface="+mn-lt"/>
              </a:rPr>
              <a:t>Gina &amp; Cariss</a:t>
            </a:r>
            <a:r>
              <a:rPr lang="en-GB" b="0" i="0">
                <a:solidFill>
                  <a:schemeClr val="tx2"/>
                </a:solidFill>
                <a:effectLst/>
                <a:latin typeface="Calibri Light"/>
                <a:ea typeface="+mn-lt"/>
                <a:cs typeface="+mn-lt"/>
              </a:rPr>
              <a:t>, </a:t>
            </a:r>
            <a:r>
              <a:rPr lang="en-GB">
                <a:solidFill>
                  <a:schemeClr val="tx2"/>
                </a:solidFill>
                <a:latin typeface="Calibri Light"/>
                <a:ea typeface="+mn-lt"/>
                <a:cs typeface="+mn-lt"/>
              </a:rPr>
              <a:t>Kaitlyn</a:t>
            </a:r>
            <a:r>
              <a:rPr lang="en-GB" b="0" i="0">
                <a:solidFill>
                  <a:schemeClr val="tx2"/>
                </a:solidFill>
                <a:effectLst/>
                <a:latin typeface="Calibri Light"/>
                <a:ea typeface="+mn-lt"/>
                <a:cs typeface="+mn-lt"/>
              </a:rPr>
              <a:t>. </a:t>
            </a:r>
            <a:r>
              <a:rPr lang="en-GB">
                <a:solidFill>
                  <a:schemeClr val="tx2"/>
                </a:solidFill>
                <a:latin typeface="Calibri Light"/>
                <a:ea typeface="+mn-lt"/>
                <a:cs typeface="+mn-lt"/>
              </a:rPr>
              <a:t>(2015). Note-Taking Interventions to Assist Students With Disabilities in Content Area Classes</a:t>
            </a:r>
            <a:r>
              <a:rPr lang="en-GB" b="0" i="0">
                <a:solidFill>
                  <a:schemeClr val="tx2"/>
                </a:solidFill>
                <a:effectLst/>
                <a:latin typeface="Calibri Light"/>
                <a:ea typeface="+mn-lt"/>
                <a:cs typeface="+mn-lt"/>
              </a:rPr>
              <a:t>. </a:t>
            </a:r>
            <a:r>
              <a:rPr lang="en-GB">
                <a:solidFill>
                  <a:schemeClr val="tx2"/>
                </a:solidFill>
                <a:latin typeface="Calibri Light"/>
                <a:ea typeface="+mn-lt"/>
                <a:cs typeface="+mn-lt"/>
              </a:rPr>
              <a:t>Preventing School Failure</a:t>
            </a:r>
            <a:r>
              <a:rPr lang="en-GB" b="0" i="0">
                <a:solidFill>
                  <a:schemeClr val="tx2"/>
                </a:solidFill>
                <a:effectLst/>
                <a:latin typeface="Calibri Light"/>
                <a:ea typeface="+mn-lt"/>
                <a:cs typeface="+mn-lt"/>
              </a:rPr>
              <a:t>. </a:t>
            </a:r>
            <a:r>
              <a:rPr lang="en-GB">
                <a:solidFill>
                  <a:schemeClr val="tx2"/>
                </a:solidFill>
                <a:latin typeface="Calibri Light"/>
                <a:ea typeface="+mn-lt"/>
                <a:cs typeface="+mn-lt"/>
              </a:rPr>
              <a:t>1-10</a:t>
            </a:r>
            <a:r>
              <a:rPr lang="en-GB" b="0" i="0">
                <a:solidFill>
                  <a:schemeClr val="tx2"/>
                </a:solidFill>
                <a:effectLst/>
                <a:latin typeface="Calibri Light"/>
                <a:ea typeface="+mn-lt"/>
                <a:cs typeface="+mn-lt"/>
              </a:rPr>
              <a:t>.</a:t>
            </a:r>
            <a:r>
              <a:rPr lang="en-GB">
                <a:solidFill>
                  <a:schemeClr val="tx2"/>
                </a:solidFill>
                <a:latin typeface="Calibri Light"/>
                <a:ea typeface="+mn-lt"/>
                <a:cs typeface="+mn-lt"/>
              </a:rPr>
              <a:t> 10.1080/1045988X</a:t>
            </a:r>
            <a:r>
              <a:rPr lang="en-GB" b="0" i="0">
                <a:solidFill>
                  <a:schemeClr val="tx2"/>
                </a:solidFill>
                <a:effectLst/>
                <a:latin typeface="Calibri Light"/>
                <a:ea typeface="+mn-lt"/>
                <a:cs typeface="+mn-lt"/>
              </a:rPr>
              <a:t>.</a:t>
            </a:r>
            <a:r>
              <a:rPr lang="en-GB">
                <a:solidFill>
                  <a:schemeClr val="tx2"/>
                </a:solidFill>
                <a:latin typeface="Calibri Light"/>
                <a:ea typeface="+mn-lt"/>
                <a:cs typeface="+mn-lt"/>
              </a:rPr>
              <a:t>2014.903463</a:t>
            </a:r>
            <a:r>
              <a:rPr lang="en-GB" b="0" i="0">
                <a:solidFill>
                  <a:schemeClr val="tx2"/>
                </a:solidFill>
                <a:effectLst/>
                <a:latin typeface="Calibri Light"/>
                <a:ea typeface="+mn-lt"/>
                <a:cs typeface="+mn-lt"/>
              </a:rPr>
              <a:t>.</a:t>
            </a:r>
            <a:r>
              <a:rPr lang="en-GB">
                <a:ea typeface="+mn-lt"/>
                <a:cs typeface="+mn-lt"/>
              </a:rPr>
              <a:t> </a:t>
            </a:r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37A3F16-3602-4537-AA4F-C8376E26CF2E}"/>
              </a:ext>
            </a:extLst>
          </p:cNvPr>
          <p:cNvSpPr txBox="1"/>
          <p:nvPr/>
        </p:nvSpPr>
        <p:spPr>
          <a:xfrm>
            <a:off x="1697427" y="1094159"/>
            <a:ext cx="9131826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b="0" i="0">
                <a:solidFill>
                  <a:srgbClr val="000000"/>
                </a:solidFill>
                <a:effectLst/>
                <a:latin typeface="+mj-lt"/>
                <a:cs typeface="Arial"/>
              </a:rPr>
              <a:t>[1] </a:t>
            </a:r>
            <a:r>
              <a:rPr lang="en-GB">
                <a:latin typeface="Calibri Light"/>
                <a:ea typeface="+mn-lt"/>
                <a:cs typeface="+mn-lt"/>
              </a:rPr>
              <a:t>Ranchal, Rohit &amp; Doughty, Teresa &amp; Guo, Yiren &amp; Bain, Keith &amp; Martin, Heather &amp;  </a:t>
            </a:r>
            <a:endParaRPr lang="en-US">
              <a:latin typeface="Calibri Light"/>
              <a:ea typeface="+mn-lt"/>
              <a:cs typeface="+mn-lt"/>
            </a:endParaRPr>
          </a:p>
          <a:p>
            <a:r>
              <a:rPr lang="en-GB">
                <a:latin typeface="Calibri Light"/>
                <a:ea typeface="+mn-lt"/>
                <a:cs typeface="+mn-lt"/>
              </a:rPr>
              <a:t>Robinson, Joseph &amp; Duerstock</a:t>
            </a:r>
            <a:r>
              <a:rPr lang="en-GB" b="0" i="0">
                <a:effectLst/>
                <a:latin typeface="Calibri Light"/>
                <a:ea typeface="+mn-lt"/>
                <a:cs typeface="+mn-lt"/>
              </a:rPr>
              <a:t>, </a:t>
            </a:r>
            <a:r>
              <a:rPr lang="en-GB">
                <a:latin typeface="Calibri Light"/>
                <a:ea typeface="+mn-lt"/>
                <a:cs typeface="+mn-lt"/>
              </a:rPr>
              <a:t>Bradley. (2013). Using Speech Recognition </a:t>
            </a:r>
            <a:r>
              <a:rPr lang="en-GB" b="0" i="0">
                <a:effectLst/>
                <a:latin typeface="Calibri Light"/>
                <a:ea typeface="+mn-lt"/>
                <a:cs typeface="+mn-lt"/>
              </a:rPr>
              <a:t>for</a:t>
            </a:r>
            <a:endParaRPr lang="en-US">
              <a:latin typeface="Calibri Light"/>
              <a:ea typeface="+mn-lt"/>
              <a:cs typeface="+mn-lt"/>
            </a:endParaRPr>
          </a:p>
          <a:p>
            <a:r>
              <a:rPr lang="en-GB">
                <a:latin typeface="Calibri Light"/>
                <a:ea typeface="+mn-lt"/>
                <a:cs typeface="+mn-lt"/>
              </a:rPr>
              <a:t>Real-Time Captioning </a:t>
            </a:r>
            <a:r>
              <a:rPr lang="en-GB" b="0" i="0">
                <a:effectLst/>
                <a:latin typeface="Calibri Light"/>
                <a:ea typeface="+mn-lt"/>
                <a:cs typeface="+mn-lt"/>
              </a:rPr>
              <a:t>and </a:t>
            </a:r>
            <a:r>
              <a:rPr lang="en-GB">
                <a:latin typeface="Calibri Light"/>
                <a:ea typeface="+mn-lt"/>
                <a:cs typeface="+mn-lt"/>
              </a:rPr>
              <a:t>Lecture Transcription in </a:t>
            </a:r>
            <a:r>
              <a:rPr lang="en-GB" b="0" i="0">
                <a:effectLst/>
                <a:latin typeface="Calibri Light"/>
                <a:ea typeface="+mn-lt"/>
                <a:cs typeface="+mn-lt"/>
              </a:rPr>
              <a:t>the </a:t>
            </a:r>
            <a:r>
              <a:rPr lang="en-GB">
                <a:latin typeface="Calibri Light"/>
                <a:ea typeface="+mn-lt"/>
                <a:cs typeface="+mn-lt"/>
              </a:rPr>
              <a:t>Classroom</a:t>
            </a:r>
            <a:r>
              <a:rPr lang="en-GB" b="0" i="0">
                <a:effectLst/>
                <a:latin typeface="Calibri Light"/>
                <a:ea typeface="+mn-lt"/>
                <a:cs typeface="+mn-lt"/>
              </a:rPr>
              <a:t>. </a:t>
            </a:r>
            <a:r>
              <a:rPr lang="en-GB">
                <a:latin typeface="Calibri Light"/>
                <a:ea typeface="+mn-lt"/>
                <a:cs typeface="+mn-lt"/>
              </a:rPr>
              <a:t>Learning Technologies,</a:t>
            </a:r>
            <a:endParaRPr lang="en-US">
              <a:latin typeface="Calibri Light"/>
              <a:ea typeface="+mn-lt"/>
              <a:cs typeface="+mn-lt"/>
            </a:endParaRPr>
          </a:p>
          <a:p>
            <a:r>
              <a:rPr lang="en-GB">
                <a:latin typeface="Calibri Light"/>
                <a:ea typeface="+mn-lt"/>
                <a:cs typeface="+mn-lt"/>
              </a:rPr>
              <a:t>IEEE Transactions on</a:t>
            </a:r>
            <a:r>
              <a:rPr lang="en-GB" b="0" i="0">
                <a:effectLst/>
                <a:latin typeface="Calibri Light"/>
                <a:ea typeface="+mn-lt"/>
                <a:cs typeface="+mn-lt"/>
              </a:rPr>
              <a:t>. </a:t>
            </a:r>
            <a:r>
              <a:rPr lang="en-GB">
                <a:latin typeface="Calibri Light"/>
                <a:ea typeface="+mn-lt"/>
                <a:cs typeface="+mn-lt"/>
              </a:rPr>
              <a:t>6</a:t>
            </a:r>
            <a:r>
              <a:rPr lang="en-GB" b="0" i="0">
                <a:effectLst/>
                <a:latin typeface="Calibri Light"/>
                <a:ea typeface="+mn-lt"/>
                <a:cs typeface="+mn-lt"/>
              </a:rPr>
              <a:t>. </a:t>
            </a:r>
            <a:r>
              <a:rPr lang="en-GB">
                <a:latin typeface="Calibri Light"/>
                <a:ea typeface="+mn-lt"/>
                <a:cs typeface="+mn-lt"/>
              </a:rPr>
              <a:t>299-311</a:t>
            </a:r>
            <a:r>
              <a:rPr lang="en-GB" b="0" i="0">
                <a:effectLst/>
                <a:latin typeface="Calibri Light"/>
                <a:ea typeface="+mn-lt"/>
                <a:cs typeface="+mn-lt"/>
              </a:rPr>
              <a:t>. </a:t>
            </a:r>
            <a:r>
              <a:rPr lang="en-GB">
                <a:latin typeface="Calibri Light"/>
                <a:ea typeface="+mn-lt"/>
                <a:cs typeface="+mn-lt"/>
              </a:rPr>
              <a:t>10.1109/TLT</a:t>
            </a:r>
            <a:r>
              <a:rPr lang="en-GB" b="0" i="0">
                <a:effectLst/>
                <a:latin typeface="Calibri Light"/>
                <a:ea typeface="+mn-lt"/>
                <a:cs typeface="+mn-lt"/>
              </a:rPr>
              <a:t>.</a:t>
            </a:r>
            <a:r>
              <a:rPr lang="en-GB">
                <a:latin typeface="Calibri Light"/>
                <a:ea typeface="+mn-lt"/>
                <a:cs typeface="+mn-lt"/>
              </a:rPr>
              <a:t>2013.21</a:t>
            </a:r>
            <a:r>
              <a:rPr lang="en-GB">
                <a:latin typeface="Calibri Light"/>
                <a:ea typeface="+mn-lt"/>
                <a:cs typeface="Arial"/>
              </a:rPr>
              <a:t>.</a:t>
            </a:r>
            <a:endParaRPr lang="en-US">
              <a:cs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C50AAB9-633B-4BCD-B02D-9C2BD24EA546}"/>
              </a:ext>
            </a:extLst>
          </p:cNvPr>
          <p:cNvSpPr txBox="1"/>
          <p:nvPr/>
        </p:nvSpPr>
        <p:spPr>
          <a:xfrm>
            <a:off x="57736" y="1816827"/>
            <a:ext cx="1100813" cy="43088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1100">
                <a:solidFill>
                  <a:schemeClr val="bg1"/>
                </a:solidFill>
                <a:latin typeface="Arial"/>
                <a:cs typeface="Arial"/>
              </a:rPr>
              <a:t>Rathnayake</a:t>
            </a:r>
          </a:p>
          <a:p>
            <a:pPr algn="ctr"/>
            <a:r>
              <a:rPr lang="en-US" sz="1100">
                <a:solidFill>
                  <a:schemeClr val="bg1"/>
                </a:solidFill>
                <a:latin typeface="Arial"/>
                <a:cs typeface="Arial"/>
              </a:rPr>
              <a:t>R.H.C.S</a:t>
            </a:r>
          </a:p>
        </p:txBody>
      </p:sp>
      <p:pic>
        <p:nvPicPr>
          <p:cNvPr id="3" name="Picture 2" descr="A picture containing person, person, wall, blue&#10;&#10;Description automatically generated">
            <a:extLst>
              <a:ext uri="{FF2B5EF4-FFF2-40B4-BE49-F238E27FC236}">
                <a16:creationId xmlns:a16="http://schemas.microsoft.com/office/drawing/2014/main" id="{1079BF23-F2B2-443F-A6D5-8C812973BED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42689" y="862450"/>
            <a:ext cx="511035" cy="611319"/>
          </a:xfrm>
          <a:prstGeom prst="ellipse">
            <a:avLst/>
          </a:prstGeom>
          <a:ln w="12700">
            <a:solidFill>
              <a:schemeClr val="bg1"/>
            </a:solidFill>
          </a:ln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28DA806A-D74D-4ECF-8871-2A5B0D4A3945}"/>
              </a:ext>
            </a:extLst>
          </p:cNvPr>
          <p:cNvSpPr txBox="1"/>
          <p:nvPr/>
        </p:nvSpPr>
        <p:spPr>
          <a:xfrm>
            <a:off x="1697426" y="3428813"/>
            <a:ext cx="7318973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>
                <a:solidFill>
                  <a:srgbClr val="000000"/>
                </a:solidFill>
                <a:latin typeface="+mj-lt"/>
                <a:cs typeface="Arial"/>
              </a:rPr>
              <a:t>[</a:t>
            </a:r>
            <a:r>
              <a:rPr lang="en-GB">
                <a:latin typeface="Calibri Light"/>
                <a:ea typeface="+mn-lt"/>
                <a:cs typeface="Arial"/>
              </a:rPr>
              <a:t>3</a:t>
            </a:r>
            <a:r>
              <a:rPr lang="en-GB">
                <a:solidFill>
                  <a:srgbClr val="000000"/>
                </a:solidFill>
                <a:latin typeface="+mj-lt"/>
                <a:cs typeface="Arial"/>
              </a:rPr>
              <a:t>]</a:t>
            </a:r>
            <a:r>
              <a:rPr lang="en-GB">
                <a:solidFill>
                  <a:schemeClr val="tx2"/>
                </a:solidFill>
                <a:latin typeface="Calibri Light"/>
                <a:ea typeface="+mn-lt"/>
                <a:cs typeface="+mn-lt"/>
              </a:rPr>
              <a:t>Wiley, J. Picture this! Effects of photographs, diagrams</a:t>
            </a:r>
            <a:r>
              <a:rPr lang="en-GB" b="0" i="0">
                <a:solidFill>
                  <a:schemeClr val="tx2"/>
                </a:solidFill>
                <a:effectLst/>
                <a:latin typeface="Calibri Light"/>
                <a:ea typeface="+mn-lt"/>
                <a:cs typeface="+mn-lt"/>
              </a:rPr>
              <a:t>, </a:t>
            </a:r>
            <a:r>
              <a:rPr lang="en-GB">
                <a:solidFill>
                  <a:schemeClr val="tx2"/>
                </a:solidFill>
                <a:latin typeface="Calibri Light"/>
                <a:ea typeface="+mn-lt"/>
                <a:cs typeface="+mn-lt"/>
              </a:rPr>
              <a:t>animations</a:t>
            </a:r>
            <a:r>
              <a:rPr lang="en-GB" b="0" i="0">
                <a:solidFill>
                  <a:schemeClr val="tx2"/>
                </a:solidFill>
                <a:effectLst/>
                <a:latin typeface="Calibri Light"/>
                <a:ea typeface="+mn-lt"/>
                <a:cs typeface="+mn-lt"/>
              </a:rPr>
              <a:t>, </a:t>
            </a:r>
            <a:r>
              <a:rPr lang="en-GB">
                <a:solidFill>
                  <a:schemeClr val="tx2"/>
                </a:solidFill>
                <a:latin typeface="Calibri Light"/>
                <a:ea typeface="+mn-lt"/>
                <a:cs typeface="+mn-lt"/>
              </a:rPr>
              <a:t>and sketching on learning and beliefs about learning from a geoscience text</a:t>
            </a:r>
            <a:r>
              <a:rPr lang="en-GB" b="0" i="0">
                <a:solidFill>
                  <a:schemeClr val="tx2"/>
                </a:solidFill>
                <a:effectLst/>
                <a:latin typeface="Calibri Light"/>
                <a:ea typeface="+mn-lt"/>
                <a:cs typeface="+mn-lt"/>
              </a:rPr>
              <a:t>.</a:t>
            </a:r>
            <a:r>
              <a:rPr lang="en-GB">
                <a:solidFill>
                  <a:schemeClr val="tx2"/>
                </a:solidFill>
                <a:latin typeface="Calibri Light"/>
                <a:ea typeface="+mn-lt"/>
                <a:cs typeface="+mn-lt"/>
              </a:rPr>
              <a:t> </a:t>
            </a:r>
            <a:r>
              <a:rPr lang="en-GB" i="1">
                <a:solidFill>
                  <a:schemeClr val="tx2"/>
                </a:solidFill>
                <a:latin typeface="Calibri Light"/>
                <a:ea typeface="+mn-lt"/>
                <a:cs typeface="+mn-lt"/>
              </a:rPr>
              <a:t>Appl Cognit Psychol</a:t>
            </a:r>
            <a:r>
              <a:rPr lang="en-GB" b="0" i="0">
                <a:solidFill>
                  <a:schemeClr val="tx2"/>
                </a:solidFill>
                <a:effectLst/>
                <a:latin typeface="Calibri Light"/>
                <a:ea typeface="+mn-lt"/>
                <a:cs typeface="+mn-lt"/>
              </a:rPr>
              <a:t>.</a:t>
            </a:r>
            <a:r>
              <a:rPr lang="en-GB">
                <a:solidFill>
                  <a:schemeClr val="tx2"/>
                </a:solidFill>
                <a:latin typeface="Calibri Light"/>
                <a:ea typeface="+mn-lt"/>
                <a:cs typeface="+mn-lt"/>
              </a:rPr>
              <a:t> 2019; 33: 9– 19</a:t>
            </a:r>
            <a:r>
              <a:rPr lang="en-GB" b="0" i="0">
                <a:solidFill>
                  <a:schemeClr val="tx2"/>
                </a:solidFill>
                <a:effectLst/>
                <a:latin typeface="Calibri Light"/>
                <a:ea typeface="+mn-lt"/>
                <a:cs typeface="+mn-lt"/>
              </a:rPr>
              <a:t>.</a:t>
            </a:r>
            <a:r>
              <a:rPr lang="en-GB">
                <a:solidFill>
                  <a:schemeClr val="tx2"/>
                </a:solidFill>
                <a:latin typeface="Calibri Light"/>
                <a:ea typeface="+mn-lt"/>
                <a:cs typeface="+mn-lt"/>
              </a:rPr>
              <a:t> </a:t>
            </a:r>
            <a:r>
              <a:rPr lang="en-GB">
                <a:solidFill>
                  <a:schemeClr val="tx2"/>
                </a:solidFill>
                <a:latin typeface="Calibri Light"/>
                <a:ea typeface="+mn-lt"/>
                <a:cs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</a:t>
            </a:r>
            <a:r>
              <a:rPr lang="en-GB" b="0" i="0">
                <a:solidFill>
                  <a:schemeClr val="tx2"/>
                </a:solidFill>
                <a:effectLst/>
                <a:latin typeface="Calibri Light"/>
                <a:ea typeface="+mn-lt"/>
                <a:cs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</a:t>
            </a:r>
            <a:r>
              <a:rPr lang="en-GB">
                <a:solidFill>
                  <a:schemeClr val="tx2"/>
                </a:solidFill>
                <a:latin typeface="Calibri Light"/>
                <a:ea typeface="+mn-lt"/>
                <a:cs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org/10.1002/acp</a:t>
            </a:r>
            <a:r>
              <a:rPr lang="en-GB" b="0" i="0">
                <a:solidFill>
                  <a:schemeClr val="tx2"/>
                </a:solidFill>
                <a:effectLst/>
                <a:latin typeface="Calibri Light"/>
                <a:ea typeface="+mn-lt"/>
                <a:cs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</a:t>
            </a:r>
            <a:r>
              <a:rPr lang="en-GB">
                <a:solidFill>
                  <a:schemeClr val="tx2"/>
                </a:solidFill>
                <a:latin typeface="Calibri Light"/>
                <a:ea typeface="+mn-lt"/>
                <a:cs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3495</a:t>
            </a:r>
            <a:endParaRPr lang="en-US">
              <a:solidFill>
                <a:schemeClr val="tx2"/>
              </a:solidFill>
              <a:latin typeface="Calibri Ligh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E13CC74-B18B-412B-B585-1C91273C3670}"/>
              </a:ext>
            </a:extLst>
          </p:cNvPr>
          <p:cNvSpPr txBox="1"/>
          <p:nvPr/>
        </p:nvSpPr>
        <p:spPr>
          <a:xfrm>
            <a:off x="1697426" y="4360146"/>
            <a:ext cx="7318973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>
                <a:latin typeface="Calibri Light"/>
                <a:ea typeface="+mn-lt"/>
                <a:cs typeface="Arial"/>
              </a:rPr>
              <a:t>[4</a:t>
            </a:r>
            <a:r>
              <a:rPr lang="en-GB">
                <a:solidFill>
                  <a:srgbClr val="000000"/>
                </a:solidFill>
                <a:latin typeface="+mj-lt"/>
                <a:cs typeface="Arial"/>
              </a:rPr>
              <a:t>]</a:t>
            </a:r>
            <a:r>
              <a:rPr lang="en-GB">
                <a:latin typeface="Calibri Light"/>
                <a:ea typeface="+mn-lt"/>
                <a:cs typeface="+mn-lt"/>
              </a:rPr>
              <a:t>Wald, M. (n.d.). Using Automatic Speech Recognition to Enhance Education for All Students: Turning a Vision into Reality. Proceedings Frontiers in Education 35th Annual Conference. doi:10.1109/fie.2005.1612286</a:t>
            </a:r>
            <a:endParaRPr lang="en-GB">
              <a:solidFill>
                <a:schemeClr val="tx2"/>
              </a:solidFill>
              <a:latin typeface="Calibri Light"/>
              <a:cs typeface="Calibri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7850307-2799-4482-BAD4-E93B2BF84F57}"/>
              </a:ext>
            </a:extLst>
          </p:cNvPr>
          <p:cNvSpPr txBox="1"/>
          <p:nvPr/>
        </p:nvSpPr>
        <p:spPr>
          <a:xfrm>
            <a:off x="1753870" y="5413775"/>
            <a:ext cx="7318973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>
                <a:latin typeface="Calibri Light"/>
                <a:ea typeface="+mn-lt"/>
                <a:cs typeface="Arial"/>
              </a:rPr>
              <a:t>[5]</a:t>
            </a:r>
            <a:r>
              <a:rPr lang="en-GB">
                <a:latin typeface="Calibri Light"/>
                <a:ea typeface="+mn-lt"/>
                <a:cs typeface="+mn-lt"/>
              </a:rPr>
              <a:t>Wald, M., &amp; Li, Y. (2012). </a:t>
            </a:r>
            <a:r>
              <a:rPr lang="en-GB" i="1">
                <a:latin typeface="Calibri Light"/>
                <a:ea typeface="+mn-lt"/>
                <a:cs typeface="+mn-lt"/>
              </a:rPr>
              <a:t>Synote: Important Enhancements to Learning with Recorded Lectures. 2012 IEEE 12th International Conference on Advanced Learning Technologies.</a:t>
            </a:r>
            <a:r>
              <a:rPr lang="en-GB">
                <a:latin typeface="Calibri Light"/>
                <a:ea typeface="+mn-lt"/>
                <a:cs typeface="+mn-lt"/>
              </a:rPr>
              <a:t> doi:10.1109/icalt.2012.8</a:t>
            </a:r>
            <a:endParaRPr lang="en-GB">
              <a:solidFill>
                <a:srgbClr val="000000"/>
              </a:solidFill>
              <a:latin typeface="Calibri Light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6318942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8D8829F1-D6B7-4354-B0B5-032332686FED}"/>
              </a:ext>
            </a:extLst>
          </p:cNvPr>
          <p:cNvSpPr txBox="1"/>
          <p:nvPr/>
        </p:nvSpPr>
        <p:spPr>
          <a:xfrm>
            <a:off x="357089" y="852335"/>
            <a:ext cx="1147782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>
                <a:solidFill>
                  <a:srgbClr val="0334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Marketing Commercialization Plan Outline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3F5454-CC4F-4502-984E-8FC14400D68F}"/>
              </a:ext>
            </a:extLst>
          </p:cNvPr>
          <p:cNvSpPr txBox="1"/>
          <p:nvPr/>
        </p:nvSpPr>
        <p:spPr>
          <a:xfrm>
            <a:off x="177575" y="5961926"/>
            <a:ext cx="86113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bg1"/>
                </a:solidFill>
                <a:latin typeface="Speak Pro" panose="020B0504020101020102" pitchFamily="34" charset="0"/>
              </a:rPr>
              <a:t>61</a:t>
            </a:r>
          </a:p>
        </p:txBody>
      </p:sp>
    </p:spTree>
    <p:extLst>
      <p:ext uri="{BB962C8B-B14F-4D97-AF65-F5344CB8AC3E}">
        <p14:creationId xmlns:p14="http://schemas.microsoft.com/office/powerpoint/2010/main" val="271936475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7804A95C-8552-40DD-B828-BB307F114E15}"/>
              </a:ext>
            </a:extLst>
          </p:cNvPr>
          <p:cNvSpPr/>
          <p:nvPr/>
        </p:nvSpPr>
        <p:spPr>
          <a:xfrm>
            <a:off x="348072" y="917752"/>
            <a:ext cx="520146" cy="520146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4994B2-5832-403F-AC03-30B35F77AC4C}"/>
              </a:ext>
            </a:extLst>
          </p:cNvPr>
          <p:cNvSpPr txBox="1"/>
          <p:nvPr/>
        </p:nvSpPr>
        <p:spPr>
          <a:xfrm>
            <a:off x="107045" y="1547995"/>
            <a:ext cx="10021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IT18006544</a:t>
            </a:r>
            <a:endParaRPr lang="en-US" sz="1400" b="1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7D5711-B7D8-4BF1-8A06-FA7688B0C199}"/>
              </a:ext>
            </a:extLst>
          </p:cNvPr>
          <p:cNvSpPr txBox="1"/>
          <p:nvPr/>
        </p:nvSpPr>
        <p:spPr>
          <a:xfrm>
            <a:off x="57736" y="1760382"/>
            <a:ext cx="110081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Perera H.D.D.S</a:t>
            </a:r>
            <a:endParaRPr lang="en-US" sz="1100">
              <a:solidFill>
                <a:schemeClr val="bg1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26B66DB-30E5-4D3B-9B1F-3677B019E790}"/>
              </a:ext>
            </a:extLst>
          </p:cNvPr>
          <p:cNvCxnSpPr/>
          <p:nvPr/>
        </p:nvCxnSpPr>
        <p:spPr>
          <a:xfrm>
            <a:off x="127916" y="1523519"/>
            <a:ext cx="1002197" cy="0"/>
          </a:xfrm>
          <a:prstGeom prst="line">
            <a:avLst/>
          </a:prstGeom>
          <a:ln>
            <a:solidFill>
              <a:schemeClr val="bg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FB7663B-6CFD-4CDF-9E3D-521DA0A6A81C}"/>
              </a:ext>
            </a:extLst>
          </p:cNvPr>
          <p:cNvSpPr txBox="1"/>
          <p:nvPr/>
        </p:nvSpPr>
        <p:spPr>
          <a:xfrm>
            <a:off x="177575" y="5961926"/>
            <a:ext cx="86113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bg1"/>
                </a:solidFill>
                <a:latin typeface="Speak Pro" panose="020B0504020101020102" pitchFamily="34" charset="0"/>
              </a:rPr>
              <a:t>62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144F9A0-950A-4744-BC62-43DDCA9DBACF}"/>
              </a:ext>
            </a:extLst>
          </p:cNvPr>
          <p:cNvGrpSpPr/>
          <p:nvPr/>
        </p:nvGrpSpPr>
        <p:grpSpPr>
          <a:xfrm>
            <a:off x="1811349" y="334692"/>
            <a:ext cx="7061168" cy="609828"/>
            <a:chOff x="277091" y="249153"/>
            <a:chExt cx="7061168" cy="609828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8A05BD7-9BD8-42C5-9D09-B9B7A6C1EE47}"/>
                </a:ext>
              </a:extLst>
            </p:cNvPr>
            <p:cNvSpPr/>
            <p:nvPr/>
          </p:nvSpPr>
          <p:spPr>
            <a:xfrm>
              <a:off x="277091" y="267854"/>
              <a:ext cx="83128" cy="591127"/>
            </a:xfrm>
            <a:prstGeom prst="rect">
              <a:avLst/>
            </a:prstGeom>
            <a:solidFill>
              <a:srgbClr val="16C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6FE4250-4DF3-40A8-8003-CBF7B39AE13B}"/>
                </a:ext>
              </a:extLst>
            </p:cNvPr>
            <p:cNvSpPr txBox="1"/>
            <p:nvPr/>
          </p:nvSpPr>
          <p:spPr>
            <a:xfrm>
              <a:off x="480291" y="249153"/>
              <a:ext cx="685796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>
                  <a:solidFill>
                    <a:srgbClr val="03345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Marketing Commercialization Plan</a:t>
              </a:r>
              <a:endParaRPr lang="en-US" sz="3200" b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3FA4456-F1C2-4C50-B687-98B2074712DB}"/>
              </a:ext>
            </a:extLst>
          </p:cNvPr>
          <p:cNvGrpSpPr/>
          <p:nvPr/>
        </p:nvGrpSpPr>
        <p:grpSpPr>
          <a:xfrm>
            <a:off x="1849594" y="1250947"/>
            <a:ext cx="2843280" cy="461665"/>
            <a:chOff x="1796105" y="1584815"/>
            <a:chExt cx="2843280" cy="461665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BE5AA62F-7225-4534-9393-60756A5B6A6C}"/>
                </a:ext>
              </a:extLst>
            </p:cNvPr>
            <p:cNvGrpSpPr/>
            <p:nvPr/>
          </p:nvGrpSpPr>
          <p:grpSpPr>
            <a:xfrm>
              <a:off x="1796105" y="1718666"/>
              <a:ext cx="193963" cy="193963"/>
              <a:chOff x="1796105" y="1718666"/>
              <a:chExt cx="193963" cy="193963"/>
            </a:xfrm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CB269ECA-4D13-4FB9-AF2C-F14D38D5F813}"/>
                  </a:ext>
                </a:extLst>
              </p:cNvPr>
              <p:cNvSpPr/>
              <p:nvPr/>
            </p:nvSpPr>
            <p:spPr>
              <a:xfrm rot="2700000">
                <a:off x="1840832" y="1763396"/>
                <a:ext cx="104506" cy="104506"/>
              </a:xfrm>
              <a:prstGeom prst="rect">
                <a:avLst/>
              </a:prstGeom>
              <a:solidFill>
                <a:srgbClr val="16C79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26FB9575-F4B1-4660-8D6D-3E9A85CB3917}"/>
                  </a:ext>
                </a:extLst>
              </p:cNvPr>
              <p:cNvSpPr/>
              <p:nvPr/>
            </p:nvSpPr>
            <p:spPr>
              <a:xfrm rot="2700000">
                <a:off x="1796105" y="1718666"/>
                <a:ext cx="193963" cy="193963"/>
              </a:xfrm>
              <a:prstGeom prst="rect">
                <a:avLst/>
              </a:prstGeom>
              <a:noFill/>
              <a:ln w="381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1028166-4DAF-45F1-A6A1-56084DCB54EC}"/>
                </a:ext>
              </a:extLst>
            </p:cNvPr>
            <p:cNvSpPr txBox="1"/>
            <p:nvPr/>
          </p:nvSpPr>
          <p:spPr>
            <a:xfrm>
              <a:off x="2093495" y="1584815"/>
              <a:ext cx="254589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>
                  <a:solidFill>
                    <a:srgbClr val="033454"/>
                  </a:solidFill>
                  <a:latin typeface="+mj-lt"/>
                  <a:cs typeface="Arial" panose="020B0604020202020204" pitchFamily="34" charset="0"/>
                </a:rPr>
                <a:t>Targeted Audience</a:t>
              </a:r>
              <a:endParaRPr lang="en-US" sz="2400" b="0" i="0">
                <a:solidFill>
                  <a:srgbClr val="033454"/>
                </a:solidFill>
                <a:effectLst/>
                <a:latin typeface="+mj-lt"/>
                <a:cs typeface="Arial" panose="020B0604020202020204" pitchFamily="34" charset="0"/>
              </a:endParaRPr>
            </a:p>
          </p:txBody>
        </p:sp>
      </p:grpSp>
      <p:pic>
        <p:nvPicPr>
          <p:cNvPr id="16" name="Picture 15" descr="A group of people standing in front of a wall with images on it&#10;&#10;Description automatically generated with low confidence">
            <a:extLst>
              <a:ext uri="{FF2B5EF4-FFF2-40B4-BE49-F238E27FC236}">
                <a16:creationId xmlns:a16="http://schemas.microsoft.com/office/drawing/2014/main" id="{D9F89939-0276-4383-A9D0-24E8D2795B6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37" t="6500" r="12376" b="14128"/>
          <a:stretch/>
        </p:blipFill>
        <p:spPr>
          <a:xfrm>
            <a:off x="8872517" y="3800475"/>
            <a:ext cx="2843233" cy="2161451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5FD0E5CD-A2DB-41B7-A36F-3F3A84389B94}"/>
              </a:ext>
            </a:extLst>
          </p:cNvPr>
          <p:cNvGrpSpPr/>
          <p:nvPr/>
        </p:nvGrpSpPr>
        <p:grpSpPr>
          <a:xfrm>
            <a:off x="2146984" y="1791159"/>
            <a:ext cx="2583031" cy="400110"/>
            <a:chOff x="2302750" y="3799391"/>
            <a:chExt cx="2583031" cy="40011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D2504B7-9659-4D8B-BACB-D20757934451}"/>
                </a:ext>
              </a:extLst>
            </p:cNvPr>
            <p:cNvSpPr/>
            <p:nvPr/>
          </p:nvSpPr>
          <p:spPr>
            <a:xfrm rot="2700000">
              <a:off x="2302750" y="3882029"/>
              <a:ext cx="154270" cy="154270"/>
            </a:xfrm>
            <a:prstGeom prst="rect">
              <a:avLst/>
            </a:prstGeom>
            <a:solidFill>
              <a:srgbClr val="16C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CE60669-E59E-4BE4-A8C3-2B22C1F9B65C}"/>
                </a:ext>
              </a:extLst>
            </p:cNvPr>
            <p:cNvSpPr txBox="1"/>
            <p:nvPr/>
          </p:nvSpPr>
          <p:spPr>
            <a:xfrm>
              <a:off x="2488971" y="3799391"/>
              <a:ext cx="23968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0" i="0">
                  <a:solidFill>
                    <a:srgbClr val="000000"/>
                  </a:solidFill>
                  <a:effectLst/>
                  <a:latin typeface="+mj-lt"/>
                  <a:cs typeface="Arial" panose="020B0604020202020204" pitchFamily="34" charset="0"/>
                </a:rPr>
                <a:t>Educational Institutes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A43A735-A361-4688-B1B1-F31DF556BAE2}"/>
              </a:ext>
            </a:extLst>
          </p:cNvPr>
          <p:cNvGrpSpPr/>
          <p:nvPr/>
        </p:nvGrpSpPr>
        <p:grpSpPr>
          <a:xfrm>
            <a:off x="2146984" y="2269816"/>
            <a:ext cx="3490074" cy="400110"/>
            <a:chOff x="2302750" y="3799391"/>
            <a:chExt cx="3490074" cy="40011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ACD7BEC6-BF7B-4D9C-B46D-7CDAF218B261}"/>
                </a:ext>
              </a:extLst>
            </p:cNvPr>
            <p:cNvSpPr/>
            <p:nvPr/>
          </p:nvSpPr>
          <p:spPr>
            <a:xfrm rot="2700000">
              <a:off x="2302750" y="3882029"/>
              <a:ext cx="154270" cy="154270"/>
            </a:xfrm>
            <a:prstGeom prst="rect">
              <a:avLst/>
            </a:prstGeom>
            <a:solidFill>
              <a:srgbClr val="16C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11CCB001-593C-4604-B3C4-BDF69385FD04}"/>
                </a:ext>
              </a:extLst>
            </p:cNvPr>
            <p:cNvSpPr txBox="1"/>
            <p:nvPr/>
          </p:nvSpPr>
          <p:spPr>
            <a:xfrm>
              <a:off x="2488971" y="3799391"/>
              <a:ext cx="330385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0" i="0">
                  <a:solidFill>
                    <a:srgbClr val="000000"/>
                  </a:solidFill>
                  <a:effectLst/>
                  <a:latin typeface="+mj-lt"/>
                  <a:cs typeface="Arial" panose="020B0604020202020204" pitchFamily="34" charset="0"/>
                </a:rPr>
                <a:t>Users: Lecturers and Students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86F60BC6-6BFF-47E2-A43A-39F6B1ADC92C}"/>
              </a:ext>
            </a:extLst>
          </p:cNvPr>
          <p:cNvGrpSpPr/>
          <p:nvPr/>
        </p:nvGrpSpPr>
        <p:grpSpPr>
          <a:xfrm>
            <a:off x="1817643" y="3062961"/>
            <a:ext cx="1487331" cy="461665"/>
            <a:chOff x="1796105" y="1584815"/>
            <a:chExt cx="1487331" cy="461665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5F0DBCCA-9AA1-4EFB-BAA6-9E2B4B0B3325}"/>
                </a:ext>
              </a:extLst>
            </p:cNvPr>
            <p:cNvGrpSpPr/>
            <p:nvPr/>
          </p:nvGrpSpPr>
          <p:grpSpPr>
            <a:xfrm>
              <a:off x="1796105" y="1718666"/>
              <a:ext cx="193963" cy="193963"/>
              <a:chOff x="1796105" y="1718666"/>
              <a:chExt cx="193963" cy="193963"/>
            </a:xfrm>
          </p:grpSpPr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DCBAA42A-394C-4B30-AD1D-CD1622D9CB78}"/>
                  </a:ext>
                </a:extLst>
              </p:cNvPr>
              <p:cNvSpPr/>
              <p:nvPr/>
            </p:nvSpPr>
            <p:spPr>
              <a:xfrm rot="2700000">
                <a:off x="1840832" y="1763396"/>
                <a:ext cx="104506" cy="104506"/>
              </a:xfrm>
              <a:prstGeom prst="rect">
                <a:avLst/>
              </a:prstGeom>
              <a:solidFill>
                <a:srgbClr val="16C79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2F55FE92-05F9-4206-A558-7228A2E20CBD}"/>
                  </a:ext>
                </a:extLst>
              </p:cNvPr>
              <p:cNvSpPr/>
              <p:nvPr/>
            </p:nvSpPr>
            <p:spPr>
              <a:xfrm rot="2700000">
                <a:off x="1796105" y="1718666"/>
                <a:ext cx="193963" cy="193963"/>
              </a:xfrm>
              <a:prstGeom prst="rect">
                <a:avLst/>
              </a:prstGeom>
              <a:noFill/>
              <a:ln w="381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5067DA2-A069-41E0-BE6B-BD534FA22A08}"/>
                </a:ext>
              </a:extLst>
            </p:cNvPr>
            <p:cNvSpPr txBox="1"/>
            <p:nvPr/>
          </p:nvSpPr>
          <p:spPr>
            <a:xfrm>
              <a:off x="2093495" y="1584815"/>
              <a:ext cx="118994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>
                  <a:solidFill>
                    <a:srgbClr val="033454"/>
                  </a:solidFill>
                  <a:latin typeface="+mj-lt"/>
                  <a:cs typeface="Arial" panose="020B0604020202020204" pitchFamily="34" charset="0"/>
                </a:rPr>
                <a:t>Benefits</a:t>
              </a:r>
              <a:endParaRPr lang="en-US" sz="2400" b="0" i="0">
                <a:solidFill>
                  <a:srgbClr val="033454"/>
                </a:solidFill>
                <a:effectLst/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607AF88-8257-4B49-8D81-5AB38F46449D}"/>
              </a:ext>
            </a:extLst>
          </p:cNvPr>
          <p:cNvGrpSpPr/>
          <p:nvPr/>
        </p:nvGrpSpPr>
        <p:grpSpPr>
          <a:xfrm>
            <a:off x="2115033" y="4355648"/>
            <a:ext cx="6159266" cy="400110"/>
            <a:chOff x="2302750" y="3799391"/>
            <a:chExt cx="6159266" cy="400110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E60DBCA1-F681-431B-8E27-28D99A9AC5F5}"/>
                </a:ext>
              </a:extLst>
            </p:cNvPr>
            <p:cNvSpPr/>
            <p:nvPr/>
          </p:nvSpPr>
          <p:spPr>
            <a:xfrm rot="2700000">
              <a:off x="2302750" y="3882029"/>
              <a:ext cx="154270" cy="154270"/>
            </a:xfrm>
            <a:prstGeom prst="rect">
              <a:avLst/>
            </a:prstGeom>
            <a:solidFill>
              <a:srgbClr val="16C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42F198CD-DB66-4CBB-9074-A7741D9D7B90}"/>
                </a:ext>
              </a:extLst>
            </p:cNvPr>
            <p:cNvSpPr txBox="1"/>
            <p:nvPr/>
          </p:nvSpPr>
          <p:spPr>
            <a:xfrm>
              <a:off x="2488971" y="3799391"/>
              <a:ext cx="597304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0" i="0">
                  <a:solidFill>
                    <a:srgbClr val="000000"/>
                  </a:solidFill>
                  <a:effectLst/>
                  <a:latin typeface="+mj-lt"/>
                  <a:cs typeface="Arial" panose="020B0604020202020204" pitchFamily="34" charset="0"/>
                </a:rPr>
                <a:t>No need of using many tools to do collaborative learning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FACDE6BF-EEF0-4316-AAD4-52DDB63E3344}"/>
              </a:ext>
            </a:extLst>
          </p:cNvPr>
          <p:cNvGrpSpPr/>
          <p:nvPr/>
        </p:nvGrpSpPr>
        <p:grpSpPr>
          <a:xfrm>
            <a:off x="2115033" y="4834305"/>
            <a:ext cx="6757484" cy="707886"/>
            <a:chOff x="2302750" y="3799391"/>
            <a:chExt cx="6757484" cy="707886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436DF9A8-DF2B-4EAC-8880-B4AF903F2496}"/>
                </a:ext>
              </a:extLst>
            </p:cNvPr>
            <p:cNvSpPr/>
            <p:nvPr/>
          </p:nvSpPr>
          <p:spPr>
            <a:xfrm rot="2700000">
              <a:off x="2302750" y="3882029"/>
              <a:ext cx="154270" cy="154270"/>
            </a:xfrm>
            <a:prstGeom prst="rect">
              <a:avLst/>
            </a:prstGeom>
            <a:solidFill>
              <a:srgbClr val="16C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6BC8D578-0725-4971-A0D9-BBA2C35B4A19}"/>
                </a:ext>
              </a:extLst>
            </p:cNvPr>
            <p:cNvSpPr txBox="1"/>
            <p:nvPr/>
          </p:nvSpPr>
          <p:spPr>
            <a:xfrm>
              <a:off x="2488971" y="3799391"/>
              <a:ext cx="657126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0" i="0">
                  <a:solidFill>
                    <a:srgbClr val="000000"/>
                  </a:solidFill>
                  <a:effectLst/>
                  <a:latin typeface="+mj-lt"/>
                  <a:cs typeface="Arial" panose="020B0604020202020204" pitchFamily="34" charset="0"/>
                </a:rPr>
                <a:t>Students who are doing jobs with education will be able to save their time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5005F61D-0014-457D-9D0F-EBCB0617F84A}"/>
              </a:ext>
            </a:extLst>
          </p:cNvPr>
          <p:cNvGrpSpPr/>
          <p:nvPr/>
        </p:nvGrpSpPr>
        <p:grpSpPr>
          <a:xfrm>
            <a:off x="2115033" y="5592878"/>
            <a:ext cx="6757484" cy="400110"/>
            <a:chOff x="2302750" y="3799391"/>
            <a:chExt cx="6757484" cy="400110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726E4474-FC46-4BDE-A4D7-E228E773C543}"/>
                </a:ext>
              </a:extLst>
            </p:cNvPr>
            <p:cNvSpPr/>
            <p:nvPr/>
          </p:nvSpPr>
          <p:spPr>
            <a:xfrm rot="2700000">
              <a:off x="2302750" y="3882029"/>
              <a:ext cx="154270" cy="154270"/>
            </a:xfrm>
            <a:prstGeom prst="rect">
              <a:avLst/>
            </a:prstGeom>
            <a:solidFill>
              <a:srgbClr val="16C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E85EA2E2-0C6B-4A58-8076-67F569B425AE}"/>
                </a:ext>
              </a:extLst>
            </p:cNvPr>
            <p:cNvSpPr txBox="1"/>
            <p:nvPr/>
          </p:nvSpPr>
          <p:spPr>
            <a:xfrm>
              <a:off x="2488971" y="3799391"/>
              <a:ext cx="657126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0" i="0">
                  <a:solidFill>
                    <a:srgbClr val="000000"/>
                  </a:solidFill>
                  <a:effectLst/>
                  <a:latin typeface="+mj-lt"/>
                  <a:cs typeface="Arial" panose="020B0604020202020204" pitchFamily="34" charset="0"/>
                </a:rPr>
                <a:t>Can help students who have hearing and physical impairments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FF4B3954-AF83-4885-A3AF-BEA919D31107}"/>
              </a:ext>
            </a:extLst>
          </p:cNvPr>
          <p:cNvGrpSpPr/>
          <p:nvPr/>
        </p:nvGrpSpPr>
        <p:grpSpPr>
          <a:xfrm>
            <a:off x="2115033" y="6073509"/>
            <a:ext cx="6757484" cy="400110"/>
            <a:chOff x="2302750" y="3799391"/>
            <a:chExt cx="6757484" cy="400110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7B762642-F95B-4DBC-808C-56D310862AE9}"/>
                </a:ext>
              </a:extLst>
            </p:cNvPr>
            <p:cNvSpPr/>
            <p:nvPr/>
          </p:nvSpPr>
          <p:spPr>
            <a:xfrm rot="2700000">
              <a:off x="2302750" y="3882029"/>
              <a:ext cx="154270" cy="154270"/>
            </a:xfrm>
            <a:prstGeom prst="rect">
              <a:avLst/>
            </a:prstGeom>
            <a:solidFill>
              <a:srgbClr val="16C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1C690828-B50A-4EE1-A92B-2A3C5728DFEE}"/>
                </a:ext>
              </a:extLst>
            </p:cNvPr>
            <p:cNvSpPr txBox="1"/>
            <p:nvPr/>
          </p:nvSpPr>
          <p:spPr>
            <a:xfrm>
              <a:off x="2488971" y="3799391"/>
              <a:ext cx="657126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0" i="0">
                  <a:solidFill>
                    <a:srgbClr val="000000"/>
                  </a:solidFill>
                  <a:effectLst/>
                  <a:latin typeface="+mj-lt"/>
                  <a:cs typeface="Arial" panose="020B0604020202020204" pitchFamily="34" charset="0"/>
                </a:rPr>
                <a:t>Other existing solutions does not provide lecture note feature</a:t>
              </a: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243165BB-ABEA-4E90-A1D3-6372932D21EC}"/>
              </a:ext>
            </a:extLst>
          </p:cNvPr>
          <p:cNvGrpSpPr/>
          <p:nvPr/>
        </p:nvGrpSpPr>
        <p:grpSpPr>
          <a:xfrm>
            <a:off x="2115033" y="3630443"/>
            <a:ext cx="7200417" cy="707886"/>
            <a:chOff x="2302750" y="3799391"/>
            <a:chExt cx="7200417" cy="707886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191FA2A0-9ED9-4925-996D-7516BBA72EC2}"/>
                </a:ext>
              </a:extLst>
            </p:cNvPr>
            <p:cNvSpPr/>
            <p:nvPr/>
          </p:nvSpPr>
          <p:spPr>
            <a:xfrm rot="2700000">
              <a:off x="2302750" y="3882029"/>
              <a:ext cx="154270" cy="154270"/>
            </a:xfrm>
            <a:prstGeom prst="rect">
              <a:avLst/>
            </a:prstGeom>
            <a:solidFill>
              <a:srgbClr val="16C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860B2BB0-8D4E-4B78-8329-307AA9E9AC22}"/>
                </a:ext>
              </a:extLst>
            </p:cNvPr>
            <p:cNvSpPr txBox="1"/>
            <p:nvPr/>
          </p:nvSpPr>
          <p:spPr>
            <a:xfrm>
              <a:off x="2488971" y="3799391"/>
              <a:ext cx="701419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0" i="0">
                  <a:solidFill>
                    <a:srgbClr val="000000"/>
                  </a:solidFill>
                  <a:effectLst/>
                  <a:latin typeface="+mj-lt"/>
                  <a:cs typeface="Arial" panose="020B0604020202020204" pitchFamily="34" charset="0"/>
                </a:rPr>
                <a:t>Students’ attention can be identified even if the student does not expose their identity to the lecturer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2506879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7804A95C-8552-40DD-B828-BB307F114E15}"/>
              </a:ext>
            </a:extLst>
          </p:cNvPr>
          <p:cNvSpPr/>
          <p:nvPr/>
        </p:nvSpPr>
        <p:spPr>
          <a:xfrm>
            <a:off x="348072" y="917752"/>
            <a:ext cx="520146" cy="520146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4994B2-5832-403F-AC03-30B35F77AC4C}"/>
              </a:ext>
            </a:extLst>
          </p:cNvPr>
          <p:cNvSpPr txBox="1"/>
          <p:nvPr/>
        </p:nvSpPr>
        <p:spPr>
          <a:xfrm>
            <a:off x="107045" y="1547995"/>
            <a:ext cx="10021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IT18006544</a:t>
            </a:r>
            <a:endParaRPr lang="en-US" sz="1400" b="1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7D5711-B7D8-4BF1-8A06-FA7688B0C199}"/>
              </a:ext>
            </a:extLst>
          </p:cNvPr>
          <p:cNvSpPr txBox="1"/>
          <p:nvPr/>
        </p:nvSpPr>
        <p:spPr>
          <a:xfrm>
            <a:off x="57736" y="1760382"/>
            <a:ext cx="110081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Perera H.D.D.S</a:t>
            </a:r>
            <a:endParaRPr lang="en-US" sz="1100">
              <a:solidFill>
                <a:schemeClr val="bg1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26B66DB-30E5-4D3B-9B1F-3677B019E790}"/>
              </a:ext>
            </a:extLst>
          </p:cNvPr>
          <p:cNvCxnSpPr/>
          <p:nvPr/>
        </p:nvCxnSpPr>
        <p:spPr>
          <a:xfrm>
            <a:off x="127916" y="1523519"/>
            <a:ext cx="1002197" cy="0"/>
          </a:xfrm>
          <a:prstGeom prst="line">
            <a:avLst/>
          </a:prstGeom>
          <a:ln>
            <a:solidFill>
              <a:schemeClr val="bg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FB7663B-6CFD-4CDF-9E3D-521DA0A6A81C}"/>
              </a:ext>
            </a:extLst>
          </p:cNvPr>
          <p:cNvSpPr txBox="1"/>
          <p:nvPr/>
        </p:nvSpPr>
        <p:spPr>
          <a:xfrm>
            <a:off x="177575" y="5961926"/>
            <a:ext cx="86113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bg1"/>
                </a:solidFill>
                <a:latin typeface="Speak Pro" panose="020B0504020101020102" pitchFamily="34" charset="0"/>
              </a:rPr>
              <a:t>63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144F9A0-950A-4744-BC62-43DDCA9DBACF}"/>
              </a:ext>
            </a:extLst>
          </p:cNvPr>
          <p:cNvGrpSpPr/>
          <p:nvPr/>
        </p:nvGrpSpPr>
        <p:grpSpPr>
          <a:xfrm>
            <a:off x="1811349" y="334692"/>
            <a:ext cx="7061168" cy="609828"/>
            <a:chOff x="277091" y="249153"/>
            <a:chExt cx="7061168" cy="609828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8A05BD7-9BD8-42C5-9D09-B9B7A6C1EE47}"/>
                </a:ext>
              </a:extLst>
            </p:cNvPr>
            <p:cNvSpPr/>
            <p:nvPr/>
          </p:nvSpPr>
          <p:spPr>
            <a:xfrm>
              <a:off x="277091" y="267854"/>
              <a:ext cx="83128" cy="591127"/>
            </a:xfrm>
            <a:prstGeom prst="rect">
              <a:avLst/>
            </a:prstGeom>
            <a:solidFill>
              <a:srgbClr val="16C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6FE4250-4DF3-40A8-8003-CBF7B39AE13B}"/>
                </a:ext>
              </a:extLst>
            </p:cNvPr>
            <p:cNvSpPr txBox="1"/>
            <p:nvPr/>
          </p:nvSpPr>
          <p:spPr>
            <a:xfrm>
              <a:off x="480291" y="249153"/>
              <a:ext cx="685796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>
                  <a:solidFill>
                    <a:srgbClr val="03345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Marketing Commercialization Plan</a:t>
              </a:r>
              <a:endParaRPr lang="en-US" sz="3200" b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3FA4456-F1C2-4C50-B687-98B2074712DB}"/>
              </a:ext>
            </a:extLst>
          </p:cNvPr>
          <p:cNvGrpSpPr/>
          <p:nvPr/>
        </p:nvGrpSpPr>
        <p:grpSpPr>
          <a:xfrm>
            <a:off x="1849594" y="1250947"/>
            <a:ext cx="4426021" cy="461665"/>
            <a:chOff x="1796105" y="1584815"/>
            <a:chExt cx="4426021" cy="461665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BE5AA62F-7225-4534-9393-60756A5B6A6C}"/>
                </a:ext>
              </a:extLst>
            </p:cNvPr>
            <p:cNvGrpSpPr/>
            <p:nvPr/>
          </p:nvGrpSpPr>
          <p:grpSpPr>
            <a:xfrm>
              <a:off x="1796105" y="1718666"/>
              <a:ext cx="193963" cy="193963"/>
              <a:chOff x="1796105" y="1718666"/>
              <a:chExt cx="193963" cy="193963"/>
            </a:xfrm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CB269ECA-4D13-4FB9-AF2C-F14D38D5F813}"/>
                  </a:ext>
                </a:extLst>
              </p:cNvPr>
              <p:cNvSpPr/>
              <p:nvPr/>
            </p:nvSpPr>
            <p:spPr>
              <a:xfrm rot="2700000">
                <a:off x="1840832" y="1763396"/>
                <a:ext cx="104506" cy="104506"/>
              </a:xfrm>
              <a:prstGeom prst="rect">
                <a:avLst/>
              </a:prstGeom>
              <a:solidFill>
                <a:srgbClr val="16C79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26FB9575-F4B1-4660-8D6D-3E9A85CB3917}"/>
                  </a:ext>
                </a:extLst>
              </p:cNvPr>
              <p:cNvSpPr/>
              <p:nvPr/>
            </p:nvSpPr>
            <p:spPr>
              <a:xfrm rot="2700000">
                <a:off x="1796105" y="1718666"/>
                <a:ext cx="193963" cy="193963"/>
              </a:xfrm>
              <a:prstGeom prst="rect">
                <a:avLst/>
              </a:prstGeom>
              <a:noFill/>
              <a:ln w="381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1028166-4DAF-45F1-A6A1-56084DCB54EC}"/>
                </a:ext>
              </a:extLst>
            </p:cNvPr>
            <p:cNvSpPr txBox="1"/>
            <p:nvPr/>
          </p:nvSpPr>
          <p:spPr>
            <a:xfrm>
              <a:off x="2093495" y="1584815"/>
              <a:ext cx="412863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>
                  <a:solidFill>
                    <a:srgbClr val="033454"/>
                  </a:solidFill>
                  <a:latin typeface="+mj-lt"/>
                  <a:cs typeface="Arial" panose="020B0604020202020204" pitchFamily="34" charset="0"/>
                </a:rPr>
                <a:t>Advertising and Communication</a:t>
              </a:r>
              <a:endParaRPr lang="en-US" sz="2400" b="0" i="0">
                <a:solidFill>
                  <a:srgbClr val="033454"/>
                </a:solidFill>
                <a:effectLst/>
                <a:latin typeface="+mj-lt"/>
                <a:cs typeface="Arial" panose="020B0604020202020204" pitchFamily="34" charset="0"/>
              </a:endParaRPr>
            </a:p>
          </p:txBody>
        </p:sp>
      </p:grpSp>
      <p:pic>
        <p:nvPicPr>
          <p:cNvPr id="16" name="Picture 15" descr="A group of people standing in front of a wall with images on it&#10;&#10;Description automatically generated with low confidence">
            <a:extLst>
              <a:ext uri="{FF2B5EF4-FFF2-40B4-BE49-F238E27FC236}">
                <a16:creationId xmlns:a16="http://schemas.microsoft.com/office/drawing/2014/main" id="{D9F89939-0276-4383-A9D0-24E8D2795B6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37" t="6500" r="12376" b="14128"/>
          <a:stretch/>
        </p:blipFill>
        <p:spPr>
          <a:xfrm>
            <a:off x="8872517" y="3800475"/>
            <a:ext cx="2843233" cy="2161451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5FD0E5CD-A2DB-41B7-A36F-3F3A84389B94}"/>
              </a:ext>
            </a:extLst>
          </p:cNvPr>
          <p:cNvGrpSpPr/>
          <p:nvPr/>
        </p:nvGrpSpPr>
        <p:grpSpPr>
          <a:xfrm>
            <a:off x="2146984" y="1848309"/>
            <a:ext cx="2135409" cy="400110"/>
            <a:chOff x="2302750" y="3799391"/>
            <a:chExt cx="2135409" cy="40011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D2504B7-9659-4D8B-BACB-D20757934451}"/>
                </a:ext>
              </a:extLst>
            </p:cNvPr>
            <p:cNvSpPr/>
            <p:nvPr/>
          </p:nvSpPr>
          <p:spPr>
            <a:xfrm rot="2700000">
              <a:off x="2302750" y="3882029"/>
              <a:ext cx="154270" cy="154270"/>
            </a:xfrm>
            <a:prstGeom prst="rect">
              <a:avLst/>
            </a:prstGeom>
            <a:solidFill>
              <a:srgbClr val="16C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CE60669-E59E-4BE4-A8C3-2B22C1F9B65C}"/>
                </a:ext>
              </a:extLst>
            </p:cNvPr>
            <p:cNvSpPr txBox="1"/>
            <p:nvPr/>
          </p:nvSpPr>
          <p:spPr>
            <a:xfrm>
              <a:off x="2488971" y="3799391"/>
              <a:ext cx="194918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0" i="0">
                  <a:solidFill>
                    <a:srgbClr val="000000"/>
                  </a:solidFill>
                  <a:effectLst/>
                  <a:latin typeface="+mj-lt"/>
                  <a:cs typeface="Arial" panose="020B0604020202020204" pitchFamily="34" charset="0"/>
                </a:rPr>
                <a:t>YouTube Channel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860F8A0-E065-4196-AFD9-AEEA062FD4AD}"/>
              </a:ext>
            </a:extLst>
          </p:cNvPr>
          <p:cNvGrpSpPr/>
          <p:nvPr/>
        </p:nvGrpSpPr>
        <p:grpSpPr>
          <a:xfrm>
            <a:off x="2114994" y="2857838"/>
            <a:ext cx="3342663" cy="400110"/>
            <a:chOff x="2302750" y="3799391"/>
            <a:chExt cx="3342663" cy="400110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0AB180EA-1B64-4350-896C-EBBFDC301974}"/>
                </a:ext>
              </a:extLst>
            </p:cNvPr>
            <p:cNvSpPr/>
            <p:nvPr/>
          </p:nvSpPr>
          <p:spPr>
            <a:xfrm rot="2700000">
              <a:off x="2302750" y="3882029"/>
              <a:ext cx="154270" cy="154270"/>
            </a:xfrm>
            <a:prstGeom prst="rect">
              <a:avLst/>
            </a:prstGeom>
            <a:solidFill>
              <a:srgbClr val="16C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BC3575A-C0D7-4F4E-A367-E427179CF4CB}"/>
                </a:ext>
              </a:extLst>
            </p:cNvPr>
            <p:cNvSpPr txBox="1"/>
            <p:nvPr/>
          </p:nvSpPr>
          <p:spPr>
            <a:xfrm>
              <a:off x="2488971" y="3799391"/>
              <a:ext cx="31564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0" i="0">
                  <a:solidFill>
                    <a:srgbClr val="000000"/>
                  </a:solidFill>
                  <a:effectLst/>
                  <a:latin typeface="+mj-lt"/>
                  <a:cs typeface="Arial" panose="020B0604020202020204" pitchFamily="34" charset="0"/>
                </a:rPr>
                <a:t>Social Media Advertisements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A43A735-A361-4688-B1B1-F31DF556BAE2}"/>
              </a:ext>
            </a:extLst>
          </p:cNvPr>
          <p:cNvGrpSpPr/>
          <p:nvPr/>
        </p:nvGrpSpPr>
        <p:grpSpPr>
          <a:xfrm>
            <a:off x="2146984" y="2326966"/>
            <a:ext cx="1898613" cy="400110"/>
            <a:chOff x="2302750" y="3799391"/>
            <a:chExt cx="1898613" cy="40011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ACD7BEC6-BF7B-4D9C-B46D-7CDAF218B261}"/>
                </a:ext>
              </a:extLst>
            </p:cNvPr>
            <p:cNvSpPr/>
            <p:nvPr/>
          </p:nvSpPr>
          <p:spPr>
            <a:xfrm rot="2700000">
              <a:off x="2302750" y="3882029"/>
              <a:ext cx="154270" cy="154270"/>
            </a:xfrm>
            <a:prstGeom prst="rect">
              <a:avLst/>
            </a:prstGeom>
            <a:solidFill>
              <a:srgbClr val="16C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11CCB001-593C-4604-B3C4-BDF69385FD04}"/>
                </a:ext>
              </a:extLst>
            </p:cNvPr>
            <p:cNvSpPr txBox="1"/>
            <p:nvPr/>
          </p:nvSpPr>
          <p:spPr>
            <a:xfrm>
              <a:off x="2488971" y="3799391"/>
              <a:ext cx="171239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0" i="0">
                  <a:solidFill>
                    <a:srgbClr val="000000"/>
                  </a:solidFill>
                  <a:effectLst/>
                  <a:latin typeface="+mj-lt"/>
                  <a:cs typeface="Arial" panose="020B0604020202020204" pitchFamily="34" charset="0"/>
                </a:rPr>
                <a:t>Facebook Page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730833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7804A95C-8552-40DD-B828-BB307F114E15}"/>
              </a:ext>
            </a:extLst>
          </p:cNvPr>
          <p:cNvSpPr/>
          <p:nvPr/>
        </p:nvSpPr>
        <p:spPr>
          <a:xfrm>
            <a:off x="348072" y="917752"/>
            <a:ext cx="520146" cy="520146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4994B2-5832-403F-AC03-30B35F77AC4C}"/>
              </a:ext>
            </a:extLst>
          </p:cNvPr>
          <p:cNvSpPr txBox="1"/>
          <p:nvPr/>
        </p:nvSpPr>
        <p:spPr>
          <a:xfrm>
            <a:off x="107045" y="1547995"/>
            <a:ext cx="10021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IT18006544</a:t>
            </a:r>
            <a:endParaRPr lang="en-US" sz="1400" b="1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7D5711-B7D8-4BF1-8A06-FA7688B0C199}"/>
              </a:ext>
            </a:extLst>
          </p:cNvPr>
          <p:cNvSpPr txBox="1"/>
          <p:nvPr/>
        </p:nvSpPr>
        <p:spPr>
          <a:xfrm>
            <a:off x="57736" y="1760382"/>
            <a:ext cx="110081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Perera H.D.D.S</a:t>
            </a:r>
            <a:endParaRPr lang="en-US" sz="1100">
              <a:solidFill>
                <a:schemeClr val="bg1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26B66DB-30E5-4D3B-9B1F-3677B019E790}"/>
              </a:ext>
            </a:extLst>
          </p:cNvPr>
          <p:cNvCxnSpPr/>
          <p:nvPr/>
        </p:nvCxnSpPr>
        <p:spPr>
          <a:xfrm>
            <a:off x="127916" y="1523519"/>
            <a:ext cx="1002197" cy="0"/>
          </a:xfrm>
          <a:prstGeom prst="line">
            <a:avLst/>
          </a:prstGeom>
          <a:ln>
            <a:solidFill>
              <a:schemeClr val="bg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FB7663B-6CFD-4CDF-9E3D-521DA0A6A81C}"/>
              </a:ext>
            </a:extLst>
          </p:cNvPr>
          <p:cNvSpPr txBox="1"/>
          <p:nvPr/>
        </p:nvSpPr>
        <p:spPr>
          <a:xfrm>
            <a:off x="177575" y="5961926"/>
            <a:ext cx="86113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bg1"/>
                </a:solidFill>
                <a:latin typeface="Speak Pro" panose="020B0504020101020102" pitchFamily="34" charset="0"/>
              </a:rPr>
              <a:t>64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144F9A0-950A-4744-BC62-43DDCA9DBACF}"/>
              </a:ext>
            </a:extLst>
          </p:cNvPr>
          <p:cNvGrpSpPr/>
          <p:nvPr/>
        </p:nvGrpSpPr>
        <p:grpSpPr>
          <a:xfrm>
            <a:off x="1811349" y="334692"/>
            <a:ext cx="3531355" cy="609828"/>
            <a:chOff x="277091" y="249153"/>
            <a:chExt cx="3531355" cy="609828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8A05BD7-9BD8-42C5-9D09-B9B7A6C1EE47}"/>
                </a:ext>
              </a:extLst>
            </p:cNvPr>
            <p:cNvSpPr/>
            <p:nvPr/>
          </p:nvSpPr>
          <p:spPr>
            <a:xfrm>
              <a:off x="277091" y="267854"/>
              <a:ext cx="83128" cy="591127"/>
            </a:xfrm>
            <a:prstGeom prst="rect">
              <a:avLst/>
            </a:prstGeom>
            <a:solidFill>
              <a:srgbClr val="16C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6FE4250-4DF3-40A8-8003-CBF7B39AE13B}"/>
                </a:ext>
              </a:extLst>
            </p:cNvPr>
            <p:cNvSpPr txBox="1"/>
            <p:nvPr/>
          </p:nvSpPr>
          <p:spPr>
            <a:xfrm>
              <a:off x="480291" y="249153"/>
              <a:ext cx="332815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>
                  <a:solidFill>
                    <a:srgbClr val="03345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Pricing Strategy</a:t>
              </a:r>
              <a:endParaRPr lang="en-US" sz="3200" b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AE55A91-94EE-458B-81D5-717F94D6B7FF}"/>
              </a:ext>
            </a:extLst>
          </p:cNvPr>
          <p:cNvSpPr/>
          <p:nvPr/>
        </p:nvSpPr>
        <p:spPr>
          <a:xfrm>
            <a:off x="1793898" y="1437899"/>
            <a:ext cx="2692377" cy="3982204"/>
          </a:xfrm>
          <a:prstGeom prst="roundRect">
            <a:avLst>
              <a:gd name="adj" fmla="val 5995"/>
            </a:avLst>
          </a:prstGeom>
          <a:noFill/>
          <a:ln>
            <a:solidFill>
              <a:srgbClr val="16C7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5315DEA2-C7E1-46BC-A430-7907215C0552}"/>
              </a:ext>
            </a:extLst>
          </p:cNvPr>
          <p:cNvSpPr/>
          <p:nvPr/>
        </p:nvSpPr>
        <p:spPr>
          <a:xfrm>
            <a:off x="5150060" y="1437899"/>
            <a:ext cx="2692377" cy="3982204"/>
          </a:xfrm>
          <a:prstGeom prst="roundRect">
            <a:avLst>
              <a:gd name="adj" fmla="val 5995"/>
            </a:avLst>
          </a:prstGeom>
          <a:noFill/>
          <a:ln>
            <a:solidFill>
              <a:srgbClr val="16C7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815CA936-AC3D-4825-9958-1D5D84163704}"/>
              </a:ext>
            </a:extLst>
          </p:cNvPr>
          <p:cNvSpPr/>
          <p:nvPr/>
        </p:nvSpPr>
        <p:spPr>
          <a:xfrm>
            <a:off x="8506222" y="1437899"/>
            <a:ext cx="2692377" cy="3982204"/>
          </a:xfrm>
          <a:prstGeom prst="roundRect">
            <a:avLst>
              <a:gd name="adj" fmla="val 5995"/>
            </a:avLst>
          </a:prstGeom>
          <a:noFill/>
          <a:ln>
            <a:solidFill>
              <a:srgbClr val="16C7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2A92797-8EAB-4F8E-B046-D8E07222828A}"/>
              </a:ext>
            </a:extLst>
          </p:cNvPr>
          <p:cNvSpPr/>
          <p:nvPr/>
        </p:nvSpPr>
        <p:spPr>
          <a:xfrm>
            <a:off x="1793897" y="5600944"/>
            <a:ext cx="2692377" cy="3609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Free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9DEA4A9D-C712-488F-B536-DEF2A04F41A7}"/>
              </a:ext>
            </a:extLst>
          </p:cNvPr>
          <p:cNvSpPr/>
          <p:nvPr/>
        </p:nvSpPr>
        <p:spPr>
          <a:xfrm>
            <a:off x="5150060" y="5600944"/>
            <a:ext cx="2692377" cy="3609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Standard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8EC5DEF5-2630-4211-9BCB-A144D7EDFD54}"/>
              </a:ext>
            </a:extLst>
          </p:cNvPr>
          <p:cNvSpPr/>
          <p:nvPr/>
        </p:nvSpPr>
        <p:spPr>
          <a:xfrm>
            <a:off x="8506222" y="5600944"/>
            <a:ext cx="2692377" cy="3609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Premium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238821C-AB19-4230-8E2F-BC92F85686BC}"/>
              </a:ext>
            </a:extLst>
          </p:cNvPr>
          <p:cNvSpPr txBox="1"/>
          <p:nvPr/>
        </p:nvSpPr>
        <p:spPr>
          <a:xfrm>
            <a:off x="1843205" y="1663888"/>
            <a:ext cx="263336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033454"/>
                </a:solidFill>
              </a:rPr>
              <a:t>Student Attention level Detecting Tool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033454"/>
                </a:solidFill>
              </a:rPr>
              <a:t>Virtual Classroom View With Attention Level Indicator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>
              <a:solidFill>
                <a:srgbClr val="033454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>
              <a:solidFill>
                <a:srgbClr val="033454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229C32B-250A-42B5-ABA3-DDD7D3DEFE72}"/>
              </a:ext>
            </a:extLst>
          </p:cNvPr>
          <p:cNvSpPr txBox="1"/>
          <p:nvPr/>
        </p:nvSpPr>
        <p:spPr>
          <a:xfrm>
            <a:off x="5209076" y="1680419"/>
            <a:ext cx="263336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033454"/>
                </a:solidFill>
              </a:rPr>
              <a:t>Student Attention level Detecting Tool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033454"/>
                </a:solidFill>
              </a:rPr>
              <a:t>Virtual Classroom View With Attention Level Indicator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033454"/>
                </a:solidFill>
              </a:rPr>
              <a:t>Attention Level Notification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033454"/>
                </a:solidFill>
              </a:rPr>
              <a:t>Lecture Note Tool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>
              <a:solidFill>
                <a:srgbClr val="033454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>
              <a:solidFill>
                <a:srgbClr val="033454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>
              <a:solidFill>
                <a:srgbClr val="033454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37EB569-779E-4F5F-B7E3-CE19D6763714}"/>
              </a:ext>
            </a:extLst>
          </p:cNvPr>
          <p:cNvSpPr txBox="1"/>
          <p:nvPr/>
        </p:nvSpPr>
        <p:spPr>
          <a:xfrm>
            <a:off x="8574947" y="1663887"/>
            <a:ext cx="2633361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033454"/>
                </a:solidFill>
              </a:rPr>
              <a:t>Student Attention level Detecting Tool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033454"/>
                </a:solidFill>
              </a:rPr>
              <a:t>Virtual Classroom View With Attention Level Indicator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033454"/>
                </a:solidFill>
              </a:rPr>
              <a:t>Lecture Engagement Report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033454"/>
                </a:solidFill>
              </a:rPr>
              <a:t>Attention Level Notification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033454"/>
                </a:solidFill>
              </a:rPr>
              <a:t>Collaborative Learning Room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033454"/>
                </a:solidFill>
              </a:rPr>
              <a:t>Lecture Note Tool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>
              <a:solidFill>
                <a:srgbClr val="033454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>
              <a:solidFill>
                <a:srgbClr val="033454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>
              <a:solidFill>
                <a:srgbClr val="03345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485574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C043718-F974-4B5D-8F9F-DFE1CA67206A}"/>
              </a:ext>
            </a:extLst>
          </p:cNvPr>
          <p:cNvSpPr txBox="1"/>
          <p:nvPr/>
        </p:nvSpPr>
        <p:spPr>
          <a:xfrm>
            <a:off x="3760935" y="1839991"/>
            <a:ext cx="467012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>
                <a:solidFill>
                  <a:srgbClr val="033454"/>
                </a:solidFill>
                <a:cs typeface="Arial" panose="020B0604020202020204" pitchFamily="34" charset="0"/>
              </a:rPr>
              <a:t>THANK YOU!</a:t>
            </a:r>
          </a:p>
        </p:txBody>
      </p:sp>
      <p:pic>
        <p:nvPicPr>
          <p:cNvPr id="6" name="Picture 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B9AB8D7E-4BFA-401C-A078-DACA6BF4F4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8572" y="3176587"/>
            <a:ext cx="4514850" cy="290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3976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val 14">
            <a:extLst>
              <a:ext uri="{FF2B5EF4-FFF2-40B4-BE49-F238E27FC236}">
                <a16:creationId xmlns:a16="http://schemas.microsoft.com/office/drawing/2014/main" id="{1EF19FB9-5BEE-4B2D-8D92-87CB5B4966A7}"/>
              </a:ext>
            </a:extLst>
          </p:cNvPr>
          <p:cNvSpPr/>
          <p:nvPr/>
        </p:nvSpPr>
        <p:spPr>
          <a:xfrm>
            <a:off x="348072" y="917752"/>
            <a:ext cx="520146" cy="520146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F738A30-A7DB-48D4-A58D-A2E647DA2B6A}"/>
              </a:ext>
            </a:extLst>
          </p:cNvPr>
          <p:cNvSpPr txBox="1"/>
          <p:nvPr/>
        </p:nvSpPr>
        <p:spPr>
          <a:xfrm>
            <a:off x="107045" y="1547995"/>
            <a:ext cx="10021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IT18006544</a:t>
            </a:r>
            <a:endParaRPr lang="en-US" sz="1400" b="1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37E6F8C-BA13-43FF-AABA-AC9142801A3B}"/>
              </a:ext>
            </a:extLst>
          </p:cNvPr>
          <p:cNvSpPr txBox="1"/>
          <p:nvPr/>
        </p:nvSpPr>
        <p:spPr>
          <a:xfrm>
            <a:off x="57736" y="1760382"/>
            <a:ext cx="110081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Perera H.D.D.S</a:t>
            </a:r>
            <a:endParaRPr lang="en-US" sz="1100">
              <a:solidFill>
                <a:schemeClr val="bg1"/>
              </a:solidFill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1D85C06-820B-4BF7-B89F-0499B7B01DBC}"/>
              </a:ext>
            </a:extLst>
          </p:cNvPr>
          <p:cNvCxnSpPr/>
          <p:nvPr/>
        </p:nvCxnSpPr>
        <p:spPr>
          <a:xfrm>
            <a:off x="127916" y="1523519"/>
            <a:ext cx="1002197" cy="0"/>
          </a:xfrm>
          <a:prstGeom prst="line">
            <a:avLst/>
          </a:prstGeom>
          <a:ln>
            <a:solidFill>
              <a:schemeClr val="bg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52463F42-0F9A-427C-9144-F7F1282F1929}"/>
              </a:ext>
            </a:extLst>
          </p:cNvPr>
          <p:cNvSpPr txBox="1"/>
          <p:nvPr/>
        </p:nvSpPr>
        <p:spPr>
          <a:xfrm>
            <a:off x="177575" y="5961926"/>
            <a:ext cx="86113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bg1"/>
                </a:solidFill>
                <a:latin typeface="Speak Pro" panose="020B0504020101020102" pitchFamily="34" charset="0"/>
              </a:rPr>
              <a:t>05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B96FFFED-E8E6-406A-915E-6FA4646C625C}"/>
              </a:ext>
            </a:extLst>
          </p:cNvPr>
          <p:cNvGrpSpPr/>
          <p:nvPr/>
        </p:nvGrpSpPr>
        <p:grpSpPr>
          <a:xfrm>
            <a:off x="1755933" y="399347"/>
            <a:ext cx="4121260" cy="609828"/>
            <a:chOff x="277091" y="249153"/>
            <a:chExt cx="4121260" cy="609828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0935F2F6-3FBF-48BC-8A7B-32540F6F96BA}"/>
                </a:ext>
              </a:extLst>
            </p:cNvPr>
            <p:cNvSpPr/>
            <p:nvPr/>
          </p:nvSpPr>
          <p:spPr>
            <a:xfrm>
              <a:off x="277091" y="267854"/>
              <a:ext cx="83128" cy="591127"/>
            </a:xfrm>
            <a:prstGeom prst="rect">
              <a:avLst/>
            </a:prstGeom>
            <a:solidFill>
              <a:srgbClr val="16C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BDE3365-9816-420C-974E-0607DD27E3A5}"/>
                </a:ext>
              </a:extLst>
            </p:cNvPr>
            <p:cNvSpPr txBox="1"/>
            <p:nvPr/>
          </p:nvSpPr>
          <p:spPr>
            <a:xfrm>
              <a:off x="480291" y="249153"/>
              <a:ext cx="391806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>
                  <a:solidFill>
                    <a:srgbClr val="03345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Research Question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2E233C5-91A3-430E-AAC8-DB096C82C1B9}"/>
              </a:ext>
            </a:extLst>
          </p:cNvPr>
          <p:cNvGrpSpPr/>
          <p:nvPr/>
        </p:nvGrpSpPr>
        <p:grpSpPr>
          <a:xfrm>
            <a:off x="1796104" y="1450268"/>
            <a:ext cx="7710830" cy="461665"/>
            <a:chOff x="1796105" y="1584815"/>
            <a:chExt cx="7710830" cy="461665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B5F93F12-42EB-463D-8C3B-8BFD2EEBC5EB}"/>
                </a:ext>
              </a:extLst>
            </p:cNvPr>
            <p:cNvGrpSpPr/>
            <p:nvPr/>
          </p:nvGrpSpPr>
          <p:grpSpPr>
            <a:xfrm>
              <a:off x="1796105" y="1718666"/>
              <a:ext cx="193963" cy="193963"/>
              <a:chOff x="1796105" y="1718666"/>
              <a:chExt cx="193963" cy="193963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1F7F6948-5ACF-4174-BCBD-8035269DBB4B}"/>
                  </a:ext>
                </a:extLst>
              </p:cNvPr>
              <p:cNvSpPr/>
              <p:nvPr/>
            </p:nvSpPr>
            <p:spPr>
              <a:xfrm rot="2700000">
                <a:off x="1840832" y="1763396"/>
                <a:ext cx="104506" cy="104506"/>
              </a:xfrm>
              <a:prstGeom prst="rect">
                <a:avLst/>
              </a:prstGeom>
              <a:solidFill>
                <a:srgbClr val="16C79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CBA0A026-8752-4528-9426-13B84BBE76C9}"/>
                  </a:ext>
                </a:extLst>
              </p:cNvPr>
              <p:cNvSpPr/>
              <p:nvPr/>
            </p:nvSpPr>
            <p:spPr>
              <a:xfrm rot="2700000">
                <a:off x="1796105" y="1718666"/>
                <a:ext cx="193963" cy="193963"/>
              </a:xfrm>
              <a:prstGeom prst="rect">
                <a:avLst/>
              </a:prstGeom>
              <a:noFill/>
              <a:ln w="381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1E8DBFA-4BD7-402E-9029-5BE4B915634F}"/>
                </a:ext>
              </a:extLst>
            </p:cNvPr>
            <p:cNvSpPr txBox="1"/>
            <p:nvPr/>
          </p:nvSpPr>
          <p:spPr>
            <a:xfrm>
              <a:off x="2093495" y="1584815"/>
              <a:ext cx="741344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>
                  <a:latin typeface="+mj-lt"/>
                </a:rPr>
                <a:t>How to enhance online learning and teaching experience ?</a:t>
              </a:r>
              <a:endParaRPr lang="en-US" sz="2400">
                <a:solidFill>
                  <a:srgbClr val="033454"/>
                </a:solidFill>
                <a:latin typeface="+mj-lt"/>
                <a:cs typeface="Arial" panose="020B0604020202020204" pitchFamily="34" charset="0"/>
              </a:endParaRPr>
            </a:p>
          </p:txBody>
        </p:sp>
      </p:grpSp>
      <p:pic>
        <p:nvPicPr>
          <p:cNvPr id="21" name="Picture 20" descr="A picture containing vector graphics&#10;&#10;Description automatically generated">
            <a:extLst>
              <a:ext uri="{FF2B5EF4-FFF2-40B4-BE49-F238E27FC236}">
                <a16:creationId xmlns:a16="http://schemas.microsoft.com/office/drawing/2014/main" id="{080D395E-BFF9-4002-8D98-2F4924DCD3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4429" y="2826650"/>
            <a:ext cx="3519996" cy="3519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32290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4C6736FA-92CE-4BD9-B8F0-3AFB341695F9}"/>
              </a:ext>
            </a:extLst>
          </p:cNvPr>
          <p:cNvGrpSpPr/>
          <p:nvPr/>
        </p:nvGrpSpPr>
        <p:grpSpPr>
          <a:xfrm>
            <a:off x="1393462" y="3429000"/>
            <a:ext cx="10290900" cy="1200329"/>
            <a:chOff x="210416" y="281555"/>
            <a:chExt cx="10290900" cy="1200329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65C5724-336E-46D5-8A36-155E651C21BF}"/>
                </a:ext>
              </a:extLst>
            </p:cNvPr>
            <p:cNvSpPr/>
            <p:nvPr/>
          </p:nvSpPr>
          <p:spPr>
            <a:xfrm>
              <a:off x="210416" y="281555"/>
              <a:ext cx="83128" cy="591127"/>
            </a:xfrm>
            <a:prstGeom prst="rect">
              <a:avLst/>
            </a:prstGeom>
            <a:solidFill>
              <a:srgbClr val="16C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BCA11ED-0254-4219-A3E2-B354A875CAFC}"/>
                </a:ext>
              </a:extLst>
            </p:cNvPr>
            <p:cNvSpPr txBox="1"/>
            <p:nvPr/>
          </p:nvSpPr>
          <p:spPr>
            <a:xfrm>
              <a:off x="436419" y="281555"/>
              <a:ext cx="10064897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Analyzing the students’ attentiveness to the lecture and help them to keep their attention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9458ED3D-3E22-450F-8120-9A792AF6151F}"/>
              </a:ext>
            </a:extLst>
          </p:cNvPr>
          <p:cNvSpPr txBox="1"/>
          <p:nvPr/>
        </p:nvSpPr>
        <p:spPr>
          <a:xfrm>
            <a:off x="3164749" y="842810"/>
            <a:ext cx="586250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>
                <a:solidFill>
                  <a:srgbClr val="0334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 OBJECTIVE - 01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DD17632-171B-4DDA-97EB-00D7BA732429}"/>
              </a:ext>
            </a:extLst>
          </p:cNvPr>
          <p:cNvSpPr txBox="1"/>
          <p:nvPr/>
        </p:nvSpPr>
        <p:spPr>
          <a:xfrm>
            <a:off x="177575" y="5961926"/>
            <a:ext cx="86113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bg1"/>
                </a:solidFill>
                <a:latin typeface="Speak Pro" panose="020B0504020101020102" pitchFamily="34" charset="0"/>
              </a:rPr>
              <a:t>06</a:t>
            </a:r>
          </a:p>
        </p:txBody>
      </p:sp>
    </p:spTree>
    <p:extLst>
      <p:ext uri="{BB962C8B-B14F-4D97-AF65-F5344CB8AC3E}">
        <p14:creationId xmlns:p14="http://schemas.microsoft.com/office/powerpoint/2010/main" val="74877733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7804A95C-8552-40DD-B828-BB307F114E15}"/>
              </a:ext>
            </a:extLst>
          </p:cNvPr>
          <p:cNvSpPr/>
          <p:nvPr/>
        </p:nvSpPr>
        <p:spPr>
          <a:xfrm>
            <a:off x="348072" y="917752"/>
            <a:ext cx="520146" cy="520146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4994B2-5832-403F-AC03-30B35F77AC4C}"/>
              </a:ext>
            </a:extLst>
          </p:cNvPr>
          <p:cNvSpPr txBox="1"/>
          <p:nvPr/>
        </p:nvSpPr>
        <p:spPr>
          <a:xfrm>
            <a:off x="107045" y="1547995"/>
            <a:ext cx="10021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IT18006544</a:t>
            </a:r>
            <a:endParaRPr lang="en-US" sz="1400" b="1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7D5711-B7D8-4BF1-8A06-FA7688B0C199}"/>
              </a:ext>
            </a:extLst>
          </p:cNvPr>
          <p:cNvSpPr txBox="1"/>
          <p:nvPr/>
        </p:nvSpPr>
        <p:spPr>
          <a:xfrm>
            <a:off x="57736" y="1760382"/>
            <a:ext cx="110081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Perera H.D.D.S</a:t>
            </a:r>
            <a:endParaRPr lang="en-US" sz="1100">
              <a:solidFill>
                <a:schemeClr val="bg1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26B66DB-30E5-4D3B-9B1F-3677B019E790}"/>
              </a:ext>
            </a:extLst>
          </p:cNvPr>
          <p:cNvCxnSpPr/>
          <p:nvPr/>
        </p:nvCxnSpPr>
        <p:spPr>
          <a:xfrm>
            <a:off x="127916" y="1523519"/>
            <a:ext cx="1002197" cy="0"/>
          </a:xfrm>
          <a:prstGeom prst="line">
            <a:avLst/>
          </a:prstGeom>
          <a:ln>
            <a:solidFill>
              <a:schemeClr val="bg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FB7663B-6CFD-4CDF-9E3D-521DA0A6A81C}"/>
              </a:ext>
            </a:extLst>
          </p:cNvPr>
          <p:cNvSpPr txBox="1"/>
          <p:nvPr/>
        </p:nvSpPr>
        <p:spPr>
          <a:xfrm>
            <a:off x="177575" y="5961926"/>
            <a:ext cx="86113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bg1"/>
                </a:solidFill>
                <a:latin typeface="Speak Pro" panose="020B0504020101020102" pitchFamily="34" charset="0"/>
              </a:rPr>
              <a:t>07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144F9A0-950A-4744-BC62-43DDCA9DBACF}"/>
              </a:ext>
            </a:extLst>
          </p:cNvPr>
          <p:cNvGrpSpPr/>
          <p:nvPr/>
        </p:nvGrpSpPr>
        <p:grpSpPr>
          <a:xfrm>
            <a:off x="1811349" y="334692"/>
            <a:ext cx="6488895" cy="609828"/>
            <a:chOff x="277091" y="249153"/>
            <a:chExt cx="6488895" cy="609828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8A05BD7-9BD8-42C5-9D09-B9B7A6C1EE47}"/>
                </a:ext>
              </a:extLst>
            </p:cNvPr>
            <p:cNvSpPr/>
            <p:nvPr/>
          </p:nvSpPr>
          <p:spPr>
            <a:xfrm>
              <a:off x="277091" y="267854"/>
              <a:ext cx="83128" cy="591127"/>
            </a:xfrm>
            <a:prstGeom prst="rect">
              <a:avLst/>
            </a:prstGeom>
            <a:solidFill>
              <a:srgbClr val="16C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6FE4250-4DF3-40A8-8003-CBF7B39AE13B}"/>
                </a:ext>
              </a:extLst>
            </p:cNvPr>
            <p:cNvSpPr txBox="1"/>
            <p:nvPr/>
          </p:nvSpPr>
          <p:spPr>
            <a:xfrm>
              <a:off x="480291" y="249153"/>
              <a:ext cx="628569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Background and Research Gap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6931CD0-BFEA-4CDB-9D7C-70ABC0E760E1}"/>
              </a:ext>
            </a:extLst>
          </p:cNvPr>
          <p:cNvGrpSpPr/>
          <p:nvPr/>
        </p:nvGrpSpPr>
        <p:grpSpPr>
          <a:xfrm>
            <a:off x="2343555" y="1760382"/>
            <a:ext cx="4057860" cy="400110"/>
            <a:chOff x="2261086" y="2247063"/>
            <a:chExt cx="4057860" cy="400110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59CF6B8-2D14-4645-A1F6-B777BD09771C}"/>
                </a:ext>
              </a:extLst>
            </p:cNvPr>
            <p:cNvSpPr/>
            <p:nvPr/>
          </p:nvSpPr>
          <p:spPr>
            <a:xfrm rot="2700000">
              <a:off x="2261086" y="2394865"/>
              <a:ext cx="104506" cy="104506"/>
            </a:xfrm>
            <a:prstGeom prst="rect">
              <a:avLst/>
            </a:prstGeom>
            <a:solidFill>
              <a:srgbClr val="16C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B093337-75E7-4069-A262-CB46019961FE}"/>
                </a:ext>
              </a:extLst>
            </p:cNvPr>
            <p:cNvSpPr txBox="1"/>
            <p:nvPr/>
          </p:nvSpPr>
          <p:spPr>
            <a:xfrm>
              <a:off x="2413518" y="2247063"/>
              <a:ext cx="390542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>
                  <a:solidFill>
                    <a:srgbClr val="000000"/>
                  </a:solidFill>
                  <a:latin typeface="+mj-lt"/>
                  <a:cs typeface="Arial" panose="020B0604020202020204" pitchFamily="34" charset="0"/>
                </a:rPr>
                <a:t>Online lectures are new to student. </a:t>
              </a:r>
              <a:endParaRPr lang="en-US" sz="200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3FA4456-F1C2-4C50-B687-98B2074712DB}"/>
              </a:ext>
            </a:extLst>
          </p:cNvPr>
          <p:cNvGrpSpPr/>
          <p:nvPr/>
        </p:nvGrpSpPr>
        <p:grpSpPr>
          <a:xfrm>
            <a:off x="1849594" y="1250947"/>
            <a:ext cx="1944379" cy="461665"/>
            <a:chOff x="1796105" y="1584815"/>
            <a:chExt cx="1944379" cy="461665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BE5AA62F-7225-4534-9393-60756A5B6A6C}"/>
                </a:ext>
              </a:extLst>
            </p:cNvPr>
            <p:cNvGrpSpPr/>
            <p:nvPr/>
          </p:nvGrpSpPr>
          <p:grpSpPr>
            <a:xfrm>
              <a:off x="1796105" y="1718666"/>
              <a:ext cx="193963" cy="193963"/>
              <a:chOff x="1796105" y="1718666"/>
              <a:chExt cx="193963" cy="193963"/>
            </a:xfrm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CB269ECA-4D13-4FB9-AF2C-F14D38D5F813}"/>
                  </a:ext>
                </a:extLst>
              </p:cNvPr>
              <p:cNvSpPr/>
              <p:nvPr/>
            </p:nvSpPr>
            <p:spPr>
              <a:xfrm rot="2700000">
                <a:off x="1840832" y="1763396"/>
                <a:ext cx="104506" cy="104506"/>
              </a:xfrm>
              <a:prstGeom prst="rect">
                <a:avLst/>
              </a:prstGeom>
              <a:solidFill>
                <a:srgbClr val="16C79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26FB9575-F4B1-4660-8D6D-3E9A85CB3917}"/>
                  </a:ext>
                </a:extLst>
              </p:cNvPr>
              <p:cNvSpPr/>
              <p:nvPr/>
            </p:nvSpPr>
            <p:spPr>
              <a:xfrm rot="2700000">
                <a:off x="1796105" y="1718666"/>
                <a:ext cx="193963" cy="193963"/>
              </a:xfrm>
              <a:prstGeom prst="rect">
                <a:avLst/>
              </a:prstGeom>
              <a:noFill/>
              <a:ln w="381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1028166-4DAF-45F1-A6A1-56084DCB54EC}"/>
                </a:ext>
              </a:extLst>
            </p:cNvPr>
            <p:cNvSpPr txBox="1"/>
            <p:nvPr/>
          </p:nvSpPr>
          <p:spPr>
            <a:xfrm>
              <a:off x="2093495" y="1584815"/>
              <a:ext cx="164698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>
                  <a:solidFill>
                    <a:srgbClr val="033454"/>
                  </a:solidFill>
                  <a:latin typeface="+mj-lt"/>
                  <a:cs typeface="Arial" panose="020B0604020202020204" pitchFamily="34" charset="0"/>
                </a:rPr>
                <a:t>Background</a:t>
              </a:r>
              <a:endParaRPr lang="en-US" sz="2400" b="0" i="0">
                <a:solidFill>
                  <a:srgbClr val="033454"/>
                </a:solidFill>
                <a:effectLst/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E142023-2BDF-4E35-BE83-3D14AE38843C}"/>
              </a:ext>
            </a:extLst>
          </p:cNvPr>
          <p:cNvGrpSpPr/>
          <p:nvPr/>
        </p:nvGrpSpPr>
        <p:grpSpPr>
          <a:xfrm>
            <a:off x="2343555" y="2220810"/>
            <a:ext cx="4198861" cy="400110"/>
            <a:chOff x="2261086" y="2247063"/>
            <a:chExt cx="4198861" cy="40011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57DA20A4-4BCC-4073-9420-1B15AF484C89}"/>
                </a:ext>
              </a:extLst>
            </p:cNvPr>
            <p:cNvSpPr/>
            <p:nvPr/>
          </p:nvSpPr>
          <p:spPr>
            <a:xfrm rot="2700000">
              <a:off x="2261086" y="2394865"/>
              <a:ext cx="104506" cy="104506"/>
            </a:xfrm>
            <a:prstGeom prst="rect">
              <a:avLst/>
            </a:prstGeom>
            <a:solidFill>
              <a:srgbClr val="16C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B1969F6-42E3-47B5-B14B-7B8B2A8991BA}"/>
                </a:ext>
              </a:extLst>
            </p:cNvPr>
            <p:cNvSpPr txBox="1"/>
            <p:nvPr/>
          </p:nvSpPr>
          <p:spPr>
            <a:xfrm>
              <a:off x="2413518" y="2247063"/>
              <a:ext cx="404642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>
                  <a:solidFill>
                    <a:srgbClr val="000000"/>
                  </a:solidFill>
                  <a:latin typeface="+mj-lt"/>
                  <a:cs typeface="Arial" panose="020B0604020202020204" pitchFamily="34" charset="0"/>
                </a:rPr>
                <a:t>Remoteness of lecturer and student. </a:t>
              </a:r>
              <a:endParaRPr lang="en-US" sz="200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5E142023-2BDF-4E35-BE83-3D14AE38843C}"/>
              </a:ext>
            </a:extLst>
          </p:cNvPr>
          <p:cNvGrpSpPr/>
          <p:nvPr/>
        </p:nvGrpSpPr>
        <p:grpSpPr>
          <a:xfrm>
            <a:off x="2358795" y="2656674"/>
            <a:ext cx="9882916" cy="400110"/>
            <a:chOff x="2261086" y="2247063"/>
            <a:chExt cx="9882916" cy="40011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7DA20A4-4BCC-4073-9420-1B15AF484C89}"/>
                </a:ext>
              </a:extLst>
            </p:cNvPr>
            <p:cNvSpPr/>
            <p:nvPr/>
          </p:nvSpPr>
          <p:spPr>
            <a:xfrm rot="2700000">
              <a:off x="2261086" y="2394865"/>
              <a:ext cx="104506" cy="104506"/>
            </a:xfrm>
            <a:prstGeom prst="rect">
              <a:avLst/>
            </a:prstGeom>
            <a:solidFill>
              <a:srgbClr val="16C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B1969F6-42E3-47B5-B14B-7B8B2A8991BA}"/>
                </a:ext>
              </a:extLst>
            </p:cNvPr>
            <p:cNvSpPr txBox="1"/>
            <p:nvPr/>
          </p:nvSpPr>
          <p:spPr>
            <a:xfrm>
              <a:off x="2413518" y="2247063"/>
              <a:ext cx="973048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>
                  <a:solidFill>
                    <a:srgbClr val="000000"/>
                  </a:solidFill>
                  <a:latin typeface="+mj-lt"/>
                  <a:cs typeface="Arial" panose="020B0604020202020204" pitchFamily="34" charset="0"/>
                </a:rPr>
                <a:t>Lack of interactions between student and lecturer when compared to face-to-face lectures.  </a:t>
              </a:r>
              <a:endParaRPr lang="en-US" sz="200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5E142023-2BDF-4E35-BE83-3D14AE38843C}"/>
              </a:ext>
            </a:extLst>
          </p:cNvPr>
          <p:cNvGrpSpPr/>
          <p:nvPr/>
        </p:nvGrpSpPr>
        <p:grpSpPr>
          <a:xfrm>
            <a:off x="2355747" y="3055962"/>
            <a:ext cx="6996550" cy="400110"/>
            <a:chOff x="2261086" y="2247063"/>
            <a:chExt cx="6996550" cy="400110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57DA20A4-4BCC-4073-9420-1B15AF484C89}"/>
                </a:ext>
              </a:extLst>
            </p:cNvPr>
            <p:cNvSpPr/>
            <p:nvPr/>
          </p:nvSpPr>
          <p:spPr>
            <a:xfrm rot="2700000">
              <a:off x="2261086" y="2394865"/>
              <a:ext cx="104506" cy="104506"/>
            </a:xfrm>
            <a:prstGeom prst="rect">
              <a:avLst/>
            </a:prstGeom>
            <a:solidFill>
              <a:srgbClr val="16C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EB1969F6-42E3-47B5-B14B-7B8B2A8991BA}"/>
                </a:ext>
              </a:extLst>
            </p:cNvPr>
            <p:cNvSpPr txBox="1"/>
            <p:nvPr/>
          </p:nvSpPr>
          <p:spPr>
            <a:xfrm>
              <a:off x="2413518" y="2247063"/>
              <a:ext cx="684411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>
                  <a:solidFill>
                    <a:srgbClr val="000000"/>
                  </a:solidFill>
                  <a:latin typeface="+mj-lt"/>
                  <a:cs typeface="Arial" panose="020B0604020202020204" pitchFamily="34" charset="0"/>
                </a:rPr>
                <a:t>Students feel more distracted and bored during online lectures. </a:t>
              </a:r>
              <a:endParaRPr lang="en-US" sz="2000">
                <a:latin typeface="+mj-lt"/>
                <a:cs typeface="Arial" panose="020B0604020202020204" pitchFamily="34" charset="0"/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7678" y="3752620"/>
            <a:ext cx="5168133" cy="2082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85390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Custom Design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Custom Design">
  <a:themeElements>
    <a:clrScheme name="Green Yellow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FA97C606726EC479FC88EC913F2C582" ma:contentTypeVersion="12" ma:contentTypeDescription="Create a new document." ma:contentTypeScope="" ma:versionID="e14d4a099bca3832d7f4705fffc123f4">
  <xsd:schema xmlns:xsd="http://www.w3.org/2001/XMLSchema" xmlns:xs="http://www.w3.org/2001/XMLSchema" xmlns:p="http://schemas.microsoft.com/office/2006/metadata/properties" xmlns:ns2="ddae9ed0-935d-4509-b8b2-ac916c765c34" xmlns:ns3="db72c12f-87a4-44ab-bbc5-4cc8306b158a" targetNamespace="http://schemas.microsoft.com/office/2006/metadata/properties" ma:root="true" ma:fieldsID="87271c69c4ec105eaa8eb831bad07f96" ns2:_="" ns3:_="">
    <xsd:import namespace="ddae9ed0-935d-4509-b8b2-ac916c765c34"/>
    <xsd:import namespace="db72c12f-87a4-44ab-bbc5-4cc8306b158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dae9ed0-935d-4509-b8b2-ac916c765c3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b72c12f-87a4-44ab-bbc5-4cc8306b158a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5259F745-2435-4EED-9033-4A710BBB04FE}"/>
</file>

<file path=customXml/itemProps2.xml><?xml version="1.0" encoding="utf-8"?>
<ds:datastoreItem xmlns:ds="http://schemas.openxmlformats.org/officeDocument/2006/customXml" ds:itemID="{E92FFCBD-58EB-4DB4-BDB8-BD5D91680B5B}"/>
</file>

<file path=customXml/itemProps3.xml><?xml version="1.0" encoding="utf-8"?>
<ds:datastoreItem xmlns:ds="http://schemas.openxmlformats.org/officeDocument/2006/customXml" ds:itemID="{202F2FD6-E18E-4F9B-A6E2-F5DB87D8EBF2}"/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67</Slides>
  <Notes>0</Notes>
  <HiddenSlides>0</HiddenSlides>
  <ScaleCrop>false</ScaleCrop>
  <HeadingPairs>
    <vt:vector size="4" baseType="variant">
      <vt:variant>
        <vt:lpstr>Theme</vt:lpstr>
      </vt:variant>
      <vt:variant>
        <vt:i4>4</vt:i4>
      </vt:variant>
      <vt:variant>
        <vt:lpstr>Slide Titles</vt:lpstr>
      </vt:variant>
      <vt:variant>
        <vt:i4>67</vt:i4>
      </vt:variant>
    </vt:vector>
  </HeadingPairs>
  <TitlesOfParts>
    <vt:vector size="71" baseType="lpstr">
      <vt:lpstr>Office Theme</vt:lpstr>
      <vt:lpstr>1_Custom Design</vt:lpstr>
      <vt:lpstr>2_Custom Design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Dilanka R.M.T. it18009132</dc:creator>
  <cp:revision>3</cp:revision>
  <dcterms:created xsi:type="dcterms:W3CDTF">2021-03-06T15:02:37Z</dcterms:created>
  <dcterms:modified xsi:type="dcterms:W3CDTF">2021-03-08T04:58:39Z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0x0101009FA97C606726EC479FC88EC913F2C582</vt:lpwstr>
  </property>
</Properties>
</file>